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331720"/>
            <a:ext cx="1106424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 spc="200">
                <a:solidFill>
                  <a:srgbClr val="F6D538"/>
                </a:solidFill>
                <a:latin typeface="JetBrains Mono"/>
              </a:rPr>
              <a:t>// algorithm drop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97480"/>
            <a:ext cx="11064240" cy="91440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4400" b="1">
                <a:solidFill>
                  <a:srgbClr val="F5F5F7"/>
                </a:solidFill>
                <a:latin typeface="Inter"/>
              </a:rPr>
              <a:t>E-ITA recovery audit.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703320"/>
            <a:ext cx="10058400" cy="82296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F5F5F7"/>
                </a:solidFill>
                <a:latin typeface="Inter"/>
              </a:rPr>
              <a:t>What broke, when, and what to do with every page. Sixteen months of Search Console, every documented Google update, and every change the site shipped, lined up, then a verdict for every URL.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4892040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5074920"/>
            <a:ext cx="2636443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 spc="180">
                <a:solidFill>
                  <a:srgbClr val="F6D538"/>
                </a:solidFill>
                <a:latin typeface="JetBrains Mono"/>
              </a:rPr>
              <a:t>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294376"/>
            <a:ext cx="2636443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F5F5F7"/>
                </a:solidFill>
                <a:latin typeface="JetBrains Mono"/>
              </a:rPr>
              <a:t>e-ita.org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7963" y="5074920"/>
            <a:ext cx="2636443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 spc="180">
                <a:solidFill>
                  <a:srgbClr val="F6D538"/>
                </a:solidFill>
                <a:latin typeface="JetBrains Mono"/>
              </a:rPr>
              <a:t>WINDOW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7963" y="5294376"/>
            <a:ext cx="2636443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F5F5F7"/>
                </a:solidFill>
                <a:latin typeface="JetBrains Mono"/>
              </a:rPr>
              <a:t>2025-05-02 to 2026-09-16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87287" y="5074920"/>
            <a:ext cx="2636443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 spc="180">
                <a:solidFill>
                  <a:srgbClr val="F6D538"/>
                </a:solidFill>
                <a:latin typeface="JetBrains Mono"/>
              </a:rPr>
              <a:t>REPORT 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87287" y="5294376"/>
            <a:ext cx="2636443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F5F5F7"/>
                </a:solidFill>
                <a:latin typeface="JetBrains Mono"/>
              </a:rPr>
              <a:t>2026-09-24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6611" y="5074920"/>
            <a:ext cx="2636443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 spc="180">
                <a:solidFill>
                  <a:srgbClr val="F6D538"/>
                </a:solidFill>
                <a:latin typeface="JetBrains Mono"/>
              </a:rPr>
              <a:t>BREAK 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6611" y="5294376"/>
            <a:ext cx="2636443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F5F5F7"/>
                </a:solidFill>
                <a:latin typeface="JetBrains Mono"/>
              </a:rPr>
              <a:t>2026-08-21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how this audit was done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How this audit was done.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8404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figure in this deck traces to one of the report's sources. First-party data wins over third-party estimates.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Search Console carries the 16-month daily series (2025-05-02 to 2026-09-16). The 2026-09-13 crawl and the git log supply the page and release record.</a:t>
            </a:r>
          </a:p>
        </p:txBody>
      </p:sp>
      <p:pic>
        <p:nvPicPr>
          <p:cNvPr id="9" name="Picture 8" descr="d-sourc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93" y="1783080"/>
            <a:ext cx="5875245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01 · 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collapse in four numbers.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-88.8%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organic clicks gone since 2026-08-21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9393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-97.8%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impressions gone, 24,220/day to 527/day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0147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30.9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clicks/day now, vs the 275.5/day plateau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40901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3000" b="1">
                <a:solidFill>
                  <a:srgbClr val="F6D538"/>
                </a:solidFill>
                <a:latin typeface="JetBrains Mono"/>
              </a:rPr>
              <a:t>1.0 to 1.6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brand positions held through the collapse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794760"/>
            <a:ext cx="11094415" cy="23774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1">
                <a:solidFill>
                  <a:srgbClr val="F6D538"/>
                </a:solidFill>
                <a:latin typeface="JetBrains Mono"/>
              </a:rPr>
              <a:t>Trigger: </a:t>
            </a:r>
            <a:r>
              <a:rPr sz="1200" b="0">
                <a:solidFill>
                  <a:srgbClr val="F5F5F7"/>
                </a:solidFill>
                <a:latin typeface="Inter"/>
              </a:rPr>
              <a:t>a spam classifier re-scored the site on the final day of the August 2026 spam update, 42 to 49 days after the 2026-07-03 to 07-10 re-ship made the pages measurably more uniform (184 of 195 EN country pages above 0.90 similarity).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1">
                <a:solidFill>
                  <a:srgbClr val="F6D538"/>
                </a:solidFill>
                <a:latin typeface="JetBrains Mono"/>
              </a:rPr>
              <a:t>Cap: </a:t>
            </a:r>
            <a:r>
              <a:rPr sz="1200" b="0">
                <a:solidFill>
                  <a:srgbClr val="F5F5F7"/>
                </a:solidFill>
                <a:latin typeface="Inter"/>
              </a:rPr>
              <a:t>thin E-E-A-T and hostile reputation on a YMYL document topic; contributing condition, caps recovery.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01 · the verdict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Five causes, ranked by evidence.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Rank 1, confirmed: site-level spam demotion at the August 2026 spam update. A one-day step across every class and market, brand intact.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Rank 2, probable: scaled content abuse from the July re-ship. About 255 near-identical indexable pages shipped in one week, 42 to 49 days before the break.</a:t>
            </a:r>
          </a:p>
        </p:txBody>
      </p:sp>
      <p:pic>
        <p:nvPicPr>
          <p:cNvPr id="9" name="Picture 8" descr="d-ranked-cau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256678"/>
            <a:ext cx="7022592" cy="157908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01 · the numbers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numbers that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Clicks fell 275.5 to 30.9 per day. Impressions fell 24,220 to 527 per day. Position fell 9.1 to 18.9 in one day.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 content class held: every class fell 55% to 97%, and every one of the 30 measurable markets lost at least 86%.</a:t>
            </a:r>
          </a:p>
        </p:txBody>
      </p:sp>
      <p:pic>
        <p:nvPicPr>
          <p:cNvPr id="9" name="Picture 8" descr="d-kp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588374"/>
            <a:ext cx="7022592" cy="91569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01 · the actions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four actions that matter most.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0">
                <a:solidFill>
                  <a:srgbClr val="F5F5F7"/>
                </a:solidFill>
                <a:latin typeface="Inter"/>
              </a:rPr>
              <a:t>Freeze the page set. Stop all new pages, new locales, and automated rewrites until the plan ships.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0">
                <a:solidFill>
                  <a:srgbClr val="F5F5F7"/>
                </a:solidFill>
                <a:latin typeface="Inter"/>
              </a:rPr>
              <a:t>Ship the truth layer in one template deploy. One country list, real validity terms, recycled reviews removed.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0">
                <a:solidFill>
                  <a:srgbClr val="F5F5F7"/>
                </a:solidFill>
                <a:latin typeface="Inter"/>
              </a:rPr>
              <a:t>Execute the page-by-page plan. Ship the full 357-row map: return 410 for the 162 kill URLs and the 18 retired translations pages, 301 the 155 fold URLs and the 22 legacy and rental-brand URLs, and rewrite the 64 rewrite-bucket pages with named authorship.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0">
                <a:solidFill>
                  <a:srgbClr val="F5F5F7"/>
                </a:solidFill>
                <a:latin typeface="Inter"/>
              </a:rPr>
              <a:t>Lift the AI block. Whitelist GPTBot, ClaudeBot, and Bytespider at the WAF. Ship Organization schema and llms.txt.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sixteen months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Sixteen months, two breaks.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8404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2025 erosion broke inside the June 2025 core update: a -28.6% step, and the site never won it back.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collapse is one day: 2026-08-21, clicks 205 to 39 and impressions 15,145 to 854.</a:t>
            </a:r>
          </a:p>
        </p:txBody>
      </p:sp>
      <p:pic>
        <p:nvPicPr>
          <p:cNvPr id="9" name="Picture 8" descr="d-mo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670" y="1783080"/>
            <a:ext cx="1882691" cy="214884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  <p:pic>
        <p:nvPicPr>
          <p:cNvPr id="10" name="Picture 9" descr="d-breakd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336" y="4069080"/>
            <a:ext cx="5039360" cy="219456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the break 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break day: 2026-08-21.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last normal day was 2026-08-20. On 2026-08-21 impressions fell 94.4% and clicks fell 81.0%: the largest day-over-day drop in the 503-day series.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Position kept deteriorating for three days after impressions vanished. The demotion deepened after the break.</a:t>
            </a:r>
          </a:p>
        </p:txBody>
      </p:sp>
      <p:pic>
        <p:nvPicPr>
          <p:cNvPr id="9" name="Picture 8" descr="d-breakd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517107"/>
            <a:ext cx="7022592" cy="3058225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page classes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Which templates lost.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 content class held. Every content class fell 55% to 97% of daily clicks across the break.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Only tiny legal and support classes held, on near-zero bases. The home page is the only two-phase break.</a:t>
            </a:r>
          </a:p>
        </p:txBody>
      </p:sp>
      <p:pic>
        <p:nvPicPr>
          <p:cNvPr id="9" name="Picture 8" descr="d-c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522" y="1783080"/>
            <a:ext cx="6662987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decay split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Broken by the update, not decaying.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75.9% of measurable pages were broken purely by the update, not decaying before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decayed set is small and concentrated: the home page alone carries most of it.</a:t>
            </a:r>
          </a:p>
        </p:txBody>
      </p:sp>
      <p:pic>
        <p:nvPicPr>
          <p:cNvPr id="9" name="Picture 8" descr="d-dec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130084"/>
            <a:ext cx="7022592" cy="183227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markets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Where the loss landed, market by market.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 market escaped. On raw totals every one of the 30 markets lost at least 86%; the median loss is -97%.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deepest are Chile -100.0%, Nepal -99.8%, and Pakistan -99.5%. The US sits mid-pack.</a:t>
            </a:r>
          </a:p>
        </p:txBody>
      </p:sp>
      <p:pic>
        <p:nvPicPr>
          <p:cNvPr id="9" name="Picture 8" descr="d-marke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337211"/>
            <a:ext cx="7022592" cy="341801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locale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loss by locale.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English carried the site and carried the loss (-87.4%). All 25 order-bearing pages sit on English pages.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French is the best translated holder: the French West Africa cluster kept page-one positions.</a:t>
            </a:r>
          </a:p>
        </p:txBody>
      </p:sp>
      <p:pic>
        <p:nvPicPr>
          <p:cNvPr id="9" name="Picture 8" descr="d-loc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54042"/>
            <a:ext cx="7022592" cy="3984354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02 · position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Generic demoted, brand intact.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Brand rankings held at positions 1.0 to 1.6. The collapse is position demotion specific to non-brand query classes, not a demand or reporting artifact.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Desktop position collapsed 10.81 to 39.96 while mobile improved. No device was spared.</a:t>
            </a:r>
          </a:p>
        </p:txBody>
      </p:sp>
      <p:pic>
        <p:nvPicPr>
          <p:cNvPr id="9" name="Picture 8" descr="d-posi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86834"/>
            <a:ext cx="7022592" cy="211877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03 · the overlay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503 days, three layers, one chart.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day of clicks, every Google update, and every release on one timeline. Nothing moves at ship time except the home page.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second break lands exactly on the rollout completion day of the August 2026 spam update.</a:t>
            </a:r>
          </a:p>
        </p:txBody>
      </p:sp>
      <p:pic>
        <p:nvPicPr>
          <p:cNvPr id="9" name="Picture 8" descr="report-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168396"/>
            <a:ext cx="7022592" cy="175564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03 · the timeline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9 updates, 56 ship days.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67 events on the timeline: 9 Google updates, 56 ship days, 1 break, 1 external redeploy.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Only three are load-bearing: the June 2025 core update, the July 2026 re-ship, and the August 2026 spam update.</a:t>
            </a:r>
          </a:p>
        </p:txBody>
      </p:sp>
      <p:pic>
        <p:nvPicPr>
          <p:cNvPr id="9" name="Picture 8" descr="d-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856" y="1783080"/>
            <a:ext cx="2790318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03 · updates vs releases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Algorithm, release, or both.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 measurable movement at the July re-ship: -3.7%, inside noise. Country pages grew +39.8%/day through it and held to 08-20.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break came 42 to 49 days later, on the classifier refresh. Six weeks of stable traffic is the expected gap.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verdict: both overlapping. The July re-ship loaded the gun. The August 2026 spam update fired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June 2026 falsifies the pure quality-ceiling reading: the same footprint survived that spam update with a full rebound.</a:t>
            </a:r>
          </a:p>
        </p:txBody>
      </p:sp>
      <p:pic>
        <p:nvPicPr>
          <p:cNvPr id="9" name="Picture 8" descr="d-corre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633706"/>
            <a:ext cx="7022592" cy="2825027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04 · the crawl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crawl: 2026-09-13.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crawl captured the live site on 2026-09-13. All 445 live pages carry the six quality scores; 433 are indexable.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 404s and no 5xx in the crawled set. Five security headers are absent on 952 of 959 rows.</a:t>
            </a:r>
          </a:p>
        </p:txBody>
      </p:sp>
      <p:pic>
        <p:nvPicPr>
          <p:cNvPr id="9" name="Picture 8" descr="d-craw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133416"/>
            <a:ext cx="7022592" cy="1825607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04 · similarity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How similar the pages really are.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184 of 195 English country pages have a sibling above 0.90 cosine similarity. Every EN country page has a twin at least at 0.868.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median page is half template. The class is the same page with the country name swapped.</a:t>
            </a:r>
          </a:p>
        </p:txBody>
      </p:sp>
      <p:pic>
        <p:nvPicPr>
          <p:cNvPr id="9" name="Picture 8" descr="d-simila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00218"/>
            <a:ext cx="7022592" cy="229200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04 · translation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How the translations hold up.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Bodies are translated and fluent. The defects sit in the metadata layer: 8 of 11 locale hubs carry the English title tag, 7 also the English meta description.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Template artifacts no human review would leave: doubled brand suffixes and no H1 on any sampled locale FAQ page.</a:t>
            </a:r>
          </a:p>
        </p:txBody>
      </p:sp>
      <p:pic>
        <p:nvPicPr>
          <p:cNvPr id="9" name="Picture 8" descr="d-trans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733648"/>
            <a:ext cx="7022592" cy="262514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04 · rater guidelines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Where each class stands against the rubric.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class is rated FAIL, WEAK, or PASS against the Search Quality Rater Guidelines; FAIL means the class trips a Lowest or Low trigger. These are analyst reads of how the guidelines classify the pages, not Google scores.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homepage and every hub are built to move visitors toward one checkout.</a:t>
            </a:r>
          </a:p>
        </p:txBody>
      </p:sp>
      <p:pic>
        <p:nvPicPr>
          <p:cNvPr id="9" name="Picture 8" descr="d-ra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036" y="1783080"/>
            <a:ext cx="3703958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04 · e-e-a-t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E-E-A-T composite.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Composite E-E-A-T: e-ita.org scores 3.23 of 10 against a private-vendor bar of 3.94 and the official issuer at 7.00.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Authorship and expertise are the weakest criteria. No page names an author.</a:t>
            </a:r>
          </a:p>
        </p:txBody>
      </p:sp>
      <p:pic>
        <p:nvPicPr>
          <p:cNvPr id="9" name="Picture 8" descr="d-ee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896886"/>
            <a:ext cx="7022592" cy="229866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05 · spam policies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spam-policy exposure.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spam policies name this pattern: scaled content abuse, 'no matter how it's created'.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FAIL is class-wide. Individual exceptions do not rescue a class.</a:t>
            </a:r>
          </a:p>
        </p:txBody>
      </p:sp>
      <p:pic>
        <p:nvPicPr>
          <p:cNvPr id="9" name="Picture 8" descr="d-spam-poli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561" y="1783080"/>
            <a:ext cx="4504909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05 · self-assessment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helpful-content self-assessment.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Answered for the site: the country and locale classes FAIL the mass-production and extensive-automation questions.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expertise questions ask who wrote the content and how it was produced. No page names an author.</a:t>
            </a:r>
          </a:p>
        </p:txBody>
      </p:sp>
      <p:pic>
        <p:nvPicPr>
          <p:cNvPr id="9" name="Picture 8" descr="d-selfass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151" y="1783080"/>
            <a:ext cx="4943729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06 · link profile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link profile.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About 600 of 855 referring domains are spam-flagged, and 782 of 855 point at the homepage. No disavow file is on record.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Steady directory and backlink-agency spam has arrived since November 2025.</a:t>
            </a:r>
          </a:p>
        </p:txBody>
      </p:sp>
      <p:pic>
        <p:nvPicPr>
          <p:cNvPr id="9" name="Picture 8" descr="d-lin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023480"/>
            <a:ext cx="7022592" cy="2045479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06 · brand sentiment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What anyone who checks will find.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Trustpilot reads 4.6 stars (2026-09-22), but about 11% of reviews are 1-star and the site replies to about 5% of negatives. The category leader replies to nearly all.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All four tested AI engines advised against using the site, anchored on the official alert, the forum threads, and the site's own claims.</a:t>
            </a:r>
          </a:p>
        </p:txBody>
      </p:sp>
      <p:pic>
        <p:nvPicPr>
          <p:cNvPr id="9" name="Picture 8" descr="live-trustpil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928469"/>
            <a:ext cx="7022592" cy="423550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06 · the official frame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official frame is narrower.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US government authorizes exactly two IDP issuers: AAA and AATA. The official count is 'more than 150 countries'.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site's '175+ including Japan' fails against the government's record and against the site's own FAQ.</a:t>
            </a:r>
          </a:p>
        </p:txBody>
      </p:sp>
      <p:pic>
        <p:nvPicPr>
          <p:cNvPr id="9" name="Picture 8" descr="live-usago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353665"/>
            <a:ext cx="7022592" cy="338510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07 · ranked causes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What caused it, in order of confidence.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Rank 1, confirmed: site-level spam demotion at the August 2026 spam update.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Rank 2, probable: scaled content abuse from the July re-ship. Rank 3, confirmed: thin E-E-A-T and a hostile reputation.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Rank 4, probable: alias domains. Rank 5, probable: link spam, ruled out for this update.</a:t>
            </a:r>
          </a:p>
        </p:txBody>
      </p:sp>
      <p:pic>
        <p:nvPicPr>
          <p:cNvPr id="9" name="Picture 8" descr="d-ranked-cau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256678"/>
            <a:ext cx="7022592" cy="157908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07 · alternatives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What else was tested.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Four alternative explanations were tested against the evidence: a link-spam penalty, a demand collapse, tracking breakage, and seasonality.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Two ruled out, one ruled out as this update’s trigger, one real but measurement-only.</a:t>
            </a:r>
          </a:p>
        </p:txBody>
      </p:sp>
      <p:pic>
        <p:nvPicPr>
          <p:cNvPr id="9" name="Picture 8" descr="d-ruled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433822"/>
            <a:ext cx="7022592" cy="3224795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08 · pages in scope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URL gets a verdict.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73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keep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9393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64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rewrite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0147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155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040901" y="1874519"/>
            <a:ext cx="2602153" cy="16002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201168"/>
          <a:lstStyle/>
          <a:p>
            <a:pPr algn="ctr">
              <a:spcAft>
                <a:spcPts val="800"/>
              </a:spcAft>
            </a:pPr>
            <a:r>
              <a:rPr sz="4200" b="1">
                <a:solidFill>
                  <a:srgbClr val="F6D538"/>
                </a:solidFill>
                <a:latin typeface="JetBrains Mono"/>
              </a:rPr>
              <a:t>162</a:t>
            </a:r>
          </a:p>
          <a:p>
            <a:pPr>
              <a:lnSpc>
                <a:spcPct val="110000"/>
              </a:lnSpc>
            </a:pPr>
            <a:r>
              <a:rPr sz="900" b="0">
                <a:solidFill>
                  <a:srgbClr val="F5F5F7"/>
                </a:solidFill>
                <a:latin typeface="JetBrains Mono"/>
              </a:rPr>
              <a:t>kill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794760"/>
            <a:ext cx="11094415" cy="23774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0">
                <a:solidFill>
                  <a:srgbClr val="F5F5F7"/>
                </a:solidFill>
                <a:latin typeface="Inter"/>
              </a:rPr>
              <a:t>454 audited URLs, four buckets, one of them gets rewritten.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00" b="0">
                <a:solidFill>
                  <a:srgbClr val="F5F5F7"/>
                </a:solidFill>
                <a:latin typeface="Inter"/>
              </a:rPr>
              <a:t>Every URL in both artifacts was live-verified 2026-09-21. Planned action is the deploy plan, not the current state.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08 · the verdict sheet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Keep, rewrite, fold, or kill.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full sheet classes all 454 URLs with page class, verdict, action, and the pre-break and post-break click record.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excerpt is the top of the sheet ranked by pre-break clicks.</a:t>
            </a:r>
          </a:p>
        </p:txBody>
      </p:sp>
      <p:pic>
        <p:nvPicPr>
          <p:cNvPr id="9" name="Picture 8" descr="d-b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614" y="1783080"/>
            <a:ext cx="5890802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08 · the redirect map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Where the folded pages go.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redirect map holds 357 rows: 177 redirects returning 301 and 180 removals returning 410.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177 redirects ship now. The 180 removals ship after the identity layer is live.</a:t>
            </a:r>
          </a:p>
        </p:txBody>
      </p:sp>
      <p:pic>
        <p:nvPicPr>
          <p:cNvPr id="9" name="Picture 8" descr="d-b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350750"/>
            <a:ext cx="7022592" cy="339093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09 · ai-search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AI-search standing.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All four tested engines advised against the site on 2026-09-05, anchored on the FTC alert, the forum threads, and the site's own claims.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 'best online IDP 2026', every engine names AAA as the only fully legitimate option.</a:t>
            </a:r>
          </a:p>
        </p:txBody>
      </p:sp>
      <p:pic>
        <p:nvPicPr>
          <p:cNvPr id="9" name="Picture 8" descr="d-swe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193381"/>
            <a:ext cx="7022592" cy="170567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09 · access layer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crawler and access layer.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site-state snapshot on 2026-09-17: AI crawlers blocked, no llms.txt, and structured data limited to FAQ markup.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Access is the gate for everything in the recovery plan.</a:t>
            </a:r>
          </a:p>
        </p:txBody>
      </p:sp>
      <p:pic>
        <p:nvPicPr>
          <p:cNvPr id="9" name="Picture 8" descr="d-ac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173972"/>
            <a:ext cx="7022592" cy="3744494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09 · demand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Where the lost demand sits.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demand map ranks what was lost, by query, by intent, and by destination country.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Query exports cover the identifiable slice: 94.9 of 275.5 pre-break daily clicks, and 15.4 of 30.9 post-break.</a:t>
            </a:r>
          </a:p>
        </p:txBody>
      </p:sp>
      <p:pic>
        <p:nvPicPr>
          <p:cNvPr id="9" name="Picture 8" descr="d-dem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393845"/>
            <a:ext cx="7022592" cy="3304749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09 · trust ladder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category ceiling is trust.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trust ladder: e-ita.org at 3.23, the private-vendor bar at 3.94, and the official issuer at 7.00.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Even the strongest private vendor trails the official issuer by 2.00 points. Trust sets the category ceiling.</a:t>
            </a:r>
          </a:p>
        </p:txBody>
      </p:sp>
      <p:pic>
        <p:nvPicPr>
          <p:cNvPr id="9" name="Picture 8" descr="d-lad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526521"/>
            <a:ext cx="7022592" cy="103939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09 · measurement integrity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What the analytics can prove.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Conversion tracking cannot currently certify the size of the business loss. Three gaps block it, including the July GA4 hole.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Any dollarized loss claim is unverifiable today. Clean instrumentation is a precondition for the re-measure.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09 · scenarios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What recovery can look like.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scenarios, read at day 90 and day 180: a no-action path, a partial path, and the full-program path.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These are planning ranges, not promises. The measured target sits in the Part 7 framework.</a:t>
            </a:r>
          </a:p>
        </p:txBody>
      </p:sp>
      <p:pic>
        <p:nvPicPr>
          <p:cNvPr id="9" name="Picture 8" descr="d-scenar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506533"/>
            <a:ext cx="7022592" cy="107937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10 · why not roll back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Why not roll back.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Should the site roll back to an earlier state? No. Archive checks show every earlier version carried the same template and claims layer that lost traffic.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Rollback is cleanup, not recovery. Reverting cannot show what Google re-scored in August 2026.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10 · the phases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39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Five phases, sequenced.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Five phases in order: measurement and safety, the trust layer, the content rebuild, entity building, then the measurement cadence.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14 steps, each with an acceptance check. The redirect map ships in two stages. Part 6 of the report is the full implementation guide.</a:t>
            </a:r>
          </a:p>
        </p:txBody>
      </p:sp>
      <p:pic>
        <p:nvPicPr>
          <p:cNvPr id="9" name="Picture 8" descr="d-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30200"/>
            <a:ext cx="7022592" cy="223203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10 · phases 0 and 1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This week, then the trust layer.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00" b="0">
                <a:solidFill>
                  <a:srgbClr val="F5F5F7"/>
                </a:solidFill>
                <a:latin typeface="Inter"/>
              </a:rPr>
              <a:t>Phase 0, this week: remove the contradicting claims, define the order metric, and deploy the redirect map.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00" b="0">
                <a:solidFill>
                  <a:srgbClr val="F5F5F7"/>
                </a:solidFill>
                <a:latin typeface="Inter"/>
              </a:rPr>
              <a:t>Phase 1, days 1 to 30: named authorship live, the review program live, two brand-defense pages live, and the AI-crawler policy set.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10 · phase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content rebuild.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Phase 2, days 30 to 90: the 64 rewrite-verdict pages rewritten to the Differentiation Standard, renewal plans in place of multi-year SKUs, and the country-guide pipeline.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citation standard governs every page: a whitelist of approved sources and the claims that cannot ship.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Google citation in the report is carried verbatim in the appendix. The Google API leak attributes appear as corroborating context only, never as primary evidence.</a:t>
            </a:r>
          </a:p>
        </p:txBody>
      </p:sp>
      <p:pic>
        <p:nvPicPr>
          <p:cNvPr id="9" name="Picture 8" descr="d-cit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985" y="1783080"/>
            <a:ext cx="4868060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10 · phases 3 and 4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Entity building, then measurement.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00" b="0">
                <a:solidFill>
                  <a:srgbClr val="F5F5F7"/>
                </a:solidFill>
                <a:latin typeface="Inter"/>
              </a:rPr>
              <a:t>Phase 3, days 90 to 180: the affiliate program recruiting, reclaimable links reclaimed, and the editorial layer built.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00" b="0">
                <a:solidFill>
                  <a:srgbClr val="F5F5F7"/>
                </a:solidFill>
                <a:latin typeface="Inter"/>
              </a:rPr>
              <a:t>Phase 4, ongoing: the measurement cadence, weekly checks and monthly re-sweeps against the Part 7 gates.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11 · readiness gates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43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Zero of six gates are green.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0 of 6 readiness gates are green, probed 2026-09-17: AI crawlers blocked, llms.txt missing, the claims live, and the redirect map undeployed.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threshold was fixed on 2026-09-17, before any recovery data existed. They do not move after the fact.</a:t>
            </a:r>
          </a:p>
        </p:txBody>
      </p:sp>
      <p:pic>
        <p:nvPicPr>
          <p:cNvPr id="9" name="Picture 8" descr="d-g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657026"/>
            <a:ext cx="7022592" cy="2778387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11 · scorecard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44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scorecard and decision rules.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79476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scorecard holds each metric with its current value, its target, and its measurement method.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Recovery is declared by data, not by effort: the decision rules define the lift and pivot reads.</a:t>
            </a:r>
          </a:p>
        </p:txBody>
      </p:sp>
      <p:pic>
        <p:nvPicPr>
          <p:cNvPr id="9" name="Picture 8" descr="d-score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676" y="1783080"/>
            <a:ext cx="4210678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e-ita.org · recovery audit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Start this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1094415" cy="29260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Remove the contradicting claims in one template deploy, freeze the page set, and deploy the 177-row redirect map.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Then the trust layer, the content rebuild, and entity building run in sequence against the six readiness gates.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029200"/>
            <a:ext cx="11094415" cy="822960"/>
          </a:xfrm>
          <a:prstGeom prst="rect">
            <a:avLst/>
          </a:prstGeom>
          <a:solidFill>
            <a:srgbClr val="17171B"/>
          </a:solidFill>
          <a:ln w="12700">
            <a:solidFill>
              <a:srgbClr val="2A2A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5029200"/>
            <a:ext cx="10545775" cy="82296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4ADE80"/>
                </a:solidFill>
                <a:latin typeface="JetBrains Mono"/>
              </a:rPr>
              <a:t>&gt; </a:t>
            </a:r>
            <a:r>
              <a:rPr sz="1400" b="0">
                <a:solidFill>
                  <a:srgbClr val="F5F5F7"/>
                </a:solidFill>
                <a:latin typeface="JetBrains Mono"/>
              </a:rPr>
              <a:t>/winston recover --site=e-ita.org --start=this-week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E-ITA.org Recovery Audit: Deck</dc:title>
  <dc:subject/>
  <dc:creator>Winston Digital</dc:creator>
  <cp:keywords/>
  <dc:description/>
  <cp:lastModifiedBy>Winston Digital</cp:lastModifiedBy>
  <cp:revision>1</cp:revision>
  <dcterms:created xsi:type="dcterms:W3CDTF">2026-09-24T12:00:00Z</dcterms:created>
  <dcterms:modified xsi:type="dcterms:W3CDTF">2026-09-24T12:00:00Z</dcterms:modified>
  <cp:category/>
</cp:coreProperties>
</file>