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2331720"/>
            <a:ext cx="11064240" cy="310896"/>
          </a:xfrm>
          <a:prstGeom prst="rect">
            <a:avLst/>
          </a:prstGeom>
          <a:noFill/>
          <a:effectLst/>
        </p:spPr>
        <p:txBody>
          <a:bodyPr wrap="square" lIns="0" rIns="0" tIns="0" bIns="0">
            <a:spAutoFit/>
          </a:bodyPr>
          <a:lstStyle/>
          <a:p>
            <a:pPr algn="l"/>
            <a:r>
              <a:rPr sz="1100" b="0" spc="200">
                <a:solidFill>
                  <a:srgbClr val="F6D538"/>
                </a:solidFill>
                <a:latin typeface="JetBrains Mono"/>
              </a:rPr>
              <a:t>// algorithm drop analysis</a:t>
            </a:r>
          </a:p>
        </p:txBody>
      </p:sp>
      <p:sp>
        <p:nvSpPr>
          <p:cNvPr id="4" name="TextBox 3"/>
          <p:cNvSpPr txBox="1"/>
          <p:nvPr/>
        </p:nvSpPr>
        <p:spPr>
          <a:xfrm>
            <a:off x="548640" y="2697480"/>
            <a:ext cx="11064240" cy="914400"/>
          </a:xfrm>
          <a:prstGeom prst="rect">
            <a:avLst/>
          </a:prstGeom>
          <a:noFill/>
          <a:effectLst/>
        </p:spPr>
        <p:txBody>
          <a:bodyPr wrap="square" lIns="0" rIns="0" tIns="0" bIns="0">
            <a:spAutoFit/>
          </a:bodyPr>
          <a:lstStyle/>
          <a:p>
            <a:pPr algn="l"/>
            <a:r>
              <a:rPr sz="4400" b="1">
                <a:solidFill>
                  <a:srgbClr val="F5F5F7"/>
                </a:solidFill>
                <a:latin typeface="Inter"/>
              </a:rPr>
              <a:t>E-ITA recovery audit.</a:t>
            </a:r>
          </a:p>
        </p:txBody>
      </p:sp>
      <p:sp>
        <p:nvSpPr>
          <p:cNvPr id="5" name="TextBox 4"/>
          <p:cNvSpPr txBox="1"/>
          <p:nvPr/>
        </p:nvSpPr>
        <p:spPr>
          <a:xfrm>
            <a:off x="548640" y="3703320"/>
            <a:ext cx="10058400" cy="822960"/>
          </a:xfrm>
          <a:prstGeom prst="rect">
            <a:avLst/>
          </a:prstGeom>
          <a:noFill/>
          <a:effectLst/>
        </p:spPr>
        <p:txBody>
          <a:bodyPr wrap="square" lIns="0" rIns="0" tIns="0" bIns="0">
            <a:spAutoFit/>
          </a:bodyPr>
          <a:lstStyle/>
          <a:p>
            <a:pPr algn="l">
              <a:lnSpc>
                <a:spcPct val="130000"/>
              </a:lnSpc>
            </a:pPr>
            <a:r>
              <a:rPr sz="1300" b="0">
                <a:solidFill>
                  <a:srgbClr val="F5F5F7"/>
                </a:solidFill>
                <a:latin typeface="Inter"/>
              </a:rPr>
              <a:t>The evidence base on the 2026-08-21 collapse: what was lost, what caused it, and how each candidate cause was confirmed, downgraded, or ruled out.</a:t>
            </a:r>
          </a:p>
        </p:txBody>
      </p:sp>
      <p:sp>
        <p:nvSpPr>
          <p:cNvPr id="6" name="Rectangle 5"/>
          <p:cNvSpPr/>
          <p:nvPr/>
        </p:nvSpPr>
        <p:spPr>
          <a:xfrm>
            <a:off x="548640" y="4892040"/>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5074920"/>
            <a:ext cx="2636443" cy="219456"/>
          </a:xfrm>
          <a:prstGeom prst="rect">
            <a:avLst/>
          </a:prstGeom>
          <a:noFill/>
          <a:effectLst/>
        </p:spPr>
        <p:txBody>
          <a:bodyPr wrap="square" lIns="0" rIns="0" tIns="0" bIns="0">
            <a:spAutoFit/>
          </a:bodyPr>
          <a:lstStyle/>
          <a:p>
            <a:pPr algn="l"/>
            <a:r>
              <a:rPr sz="800" b="0" spc="180">
                <a:solidFill>
                  <a:srgbClr val="F6D538"/>
                </a:solidFill>
                <a:latin typeface="JetBrains Mono"/>
              </a:rPr>
              <a:t>SITE</a:t>
            </a:r>
          </a:p>
        </p:txBody>
      </p:sp>
      <p:sp>
        <p:nvSpPr>
          <p:cNvPr id="8" name="TextBox 7"/>
          <p:cNvSpPr txBox="1"/>
          <p:nvPr/>
        </p:nvSpPr>
        <p:spPr>
          <a:xfrm>
            <a:off x="548640" y="5294376"/>
            <a:ext cx="2636443" cy="274320"/>
          </a:xfrm>
          <a:prstGeom prst="rect">
            <a:avLst/>
          </a:prstGeom>
          <a:noFill/>
          <a:effectLst/>
        </p:spPr>
        <p:txBody>
          <a:bodyPr wrap="square" lIns="0" rIns="0" tIns="0" bIns="0">
            <a:spAutoFit/>
          </a:bodyPr>
          <a:lstStyle/>
          <a:p>
            <a:pPr algn="l"/>
            <a:r>
              <a:rPr sz="1000" b="0">
                <a:solidFill>
                  <a:srgbClr val="F5F5F7"/>
                </a:solidFill>
                <a:latin typeface="JetBrains Mono"/>
              </a:rPr>
              <a:t>e-ita.org</a:t>
            </a:r>
          </a:p>
        </p:txBody>
      </p:sp>
      <p:sp>
        <p:nvSpPr>
          <p:cNvPr id="9" name="TextBox 8"/>
          <p:cNvSpPr txBox="1"/>
          <p:nvPr/>
        </p:nvSpPr>
        <p:spPr>
          <a:xfrm>
            <a:off x="3367963" y="5074920"/>
            <a:ext cx="2636443" cy="219456"/>
          </a:xfrm>
          <a:prstGeom prst="rect">
            <a:avLst/>
          </a:prstGeom>
          <a:noFill/>
          <a:effectLst/>
        </p:spPr>
        <p:txBody>
          <a:bodyPr wrap="square" lIns="0" rIns="0" tIns="0" bIns="0">
            <a:spAutoFit/>
          </a:bodyPr>
          <a:lstStyle/>
          <a:p>
            <a:pPr algn="l"/>
            <a:r>
              <a:rPr sz="800" b="0" spc="180">
                <a:solidFill>
                  <a:srgbClr val="F6D538"/>
                </a:solidFill>
                <a:latin typeface="JetBrains Mono"/>
              </a:rPr>
              <a:t>WINDOW</a:t>
            </a:r>
          </a:p>
        </p:txBody>
      </p:sp>
      <p:sp>
        <p:nvSpPr>
          <p:cNvPr id="10" name="TextBox 9"/>
          <p:cNvSpPr txBox="1"/>
          <p:nvPr/>
        </p:nvSpPr>
        <p:spPr>
          <a:xfrm>
            <a:off x="3367963" y="5294376"/>
            <a:ext cx="2636443" cy="274320"/>
          </a:xfrm>
          <a:prstGeom prst="rect">
            <a:avLst/>
          </a:prstGeom>
          <a:noFill/>
          <a:effectLst/>
        </p:spPr>
        <p:txBody>
          <a:bodyPr wrap="square" lIns="0" rIns="0" tIns="0" bIns="0">
            <a:spAutoFit/>
          </a:bodyPr>
          <a:lstStyle/>
          <a:p>
            <a:pPr algn="l"/>
            <a:r>
              <a:rPr sz="1000" b="0">
                <a:solidFill>
                  <a:srgbClr val="F5F5F7"/>
                </a:solidFill>
                <a:latin typeface="JetBrains Mono"/>
              </a:rPr>
              <a:t>2025-05-02 to 2026-09-16</a:t>
            </a:r>
          </a:p>
        </p:txBody>
      </p:sp>
      <p:sp>
        <p:nvSpPr>
          <p:cNvPr id="11" name="TextBox 10"/>
          <p:cNvSpPr txBox="1"/>
          <p:nvPr/>
        </p:nvSpPr>
        <p:spPr>
          <a:xfrm>
            <a:off x="6187287" y="5074920"/>
            <a:ext cx="2636443" cy="219456"/>
          </a:xfrm>
          <a:prstGeom prst="rect">
            <a:avLst/>
          </a:prstGeom>
          <a:noFill/>
          <a:effectLst/>
        </p:spPr>
        <p:txBody>
          <a:bodyPr wrap="square" lIns="0" rIns="0" tIns="0" bIns="0">
            <a:spAutoFit/>
          </a:bodyPr>
          <a:lstStyle/>
          <a:p>
            <a:pPr algn="l"/>
            <a:r>
              <a:rPr sz="800" b="0" spc="180">
                <a:solidFill>
                  <a:srgbClr val="F6D538"/>
                </a:solidFill>
                <a:latin typeface="JetBrains Mono"/>
              </a:rPr>
              <a:t>REPORT DATE</a:t>
            </a:r>
          </a:p>
        </p:txBody>
      </p:sp>
      <p:sp>
        <p:nvSpPr>
          <p:cNvPr id="12" name="TextBox 11"/>
          <p:cNvSpPr txBox="1"/>
          <p:nvPr/>
        </p:nvSpPr>
        <p:spPr>
          <a:xfrm>
            <a:off x="6187287" y="5294376"/>
            <a:ext cx="2636443" cy="274320"/>
          </a:xfrm>
          <a:prstGeom prst="rect">
            <a:avLst/>
          </a:prstGeom>
          <a:noFill/>
          <a:effectLst/>
        </p:spPr>
        <p:txBody>
          <a:bodyPr wrap="square" lIns="0" rIns="0" tIns="0" bIns="0">
            <a:spAutoFit/>
          </a:bodyPr>
          <a:lstStyle/>
          <a:p>
            <a:pPr algn="l"/>
            <a:r>
              <a:rPr sz="1000" b="0">
                <a:solidFill>
                  <a:srgbClr val="F5F5F7"/>
                </a:solidFill>
                <a:latin typeface="JetBrains Mono"/>
              </a:rPr>
              <a:t>2026-09-24</a:t>
            </a:r>
          </a:p>
        </p:txBody>
      </p:sp>
      <p:sp>
        <p:nvSpPr>
          <p:cNvPr id="13" name="TextBox 12"/>
          <p:cNvSpPr txBox="1"/>
          <p:nvPr/>
        </p:nvSpPr>
        <p:spPr>
          <a:xfrm>
            <a:off x="9006611" y="5074920"/>
            <a:ext cx="2636443" cy="219456"/>
          </a:xfrm>
          <a:prstGeom prst="rect">
            <a:avLst/>
          </a:prstGeom>
          <a:noFill/>
          <a:effectLst/>
        </p:spPr>
        <p:txBody>
          <a:bodyPr wrap="square" lIns="0" rIns="0" tIns="0" bIns="0">
            <a:spAutoFit/>
          </a:bodyPr>
          <a:lstStyle/>
          <a:p>
            <a:pPr algn="l"/>
            <a:r>
              <a:rPr sz="800" b="0" spc="180">
                <a:solidFill>
                  <a:srgbClr val="F6D538"/>
                </a:solidFill>
                <a:latin typeface="JetBrains Mono"/>
              </a:rPr>
              <a:t>BREAK DATE</a:t>
            </a:r>
          </a:p>
        </p:txBody>
      </p:sp>
      <p:sp>
        <p:nvSpPr>
          <p:cNvPr id="14" name="TextBox 13"/>
          <p:cNvSpPr txBox="1"/>
          <p:nvPr/>
        </p:nvSpPr>
        <p:spPr>
          <a:xfrm>
            <a:off x="9006611" y="5294376"/>
            <a:ext cx="2636443" cy="274320"/>
          </a:xfrm>
          <a:prstGeom prst="rect">
            <a:avLst/>
          </a:prstGeom>
          <a:noFill/>
          <a:effectLst/>
        </p:spPr>
        <p:txBody>
          <a:bodyPr wrap="square" lIns="0" rIns="0" tIns="0" bIns="0">
            <a:spAutoFit/>
          </a:bodyPr>
          <a:lstStyle/>
          <a:p>
            <a:pPr algn="l"/>
            <a:r>
              <a:rPr sz="1000" b="0">
                <a:solidFill>
                  <a:srgbClr val="F5F5F7"/>
                </a:solidFill>
                <a:latin typeface="JetBrains Mono"/>
              </a:rPr>
              <a:t>2026-08-21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how this audit was done</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02</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Methodology and data sources.</a:t>
            </a:r>
          </a:p>
        </p:txBody>
      </p:sp>
      <p:sp>
        <p:nvSpPr>
          <p:cNvPr id="8" name="TextBox 7"/>
          <p:cNvSpPr txBox="1"/>
          <p:nvPr/>
        </p:nvSpPr>
        <p:spPr>
          <a:xfrm>
            <a:off x="548640" y="1965960"/>
            <a:ext cx="384048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Every number in this report traces to one of the sources. First-party data wins over third-party estimates.</a:t>
            </a:r>
          </a:p>
          <a:p>
            <a:pPr algn="l">
              <a:lnSpc>
                <a:spcPct val="120000"/>
              </a:lnSpc>
              <a:spcAft>
                <a:spcPts val="1100"/>
              </a:spcAft>
            </a:pPr>
            <a:r>
              <a:rPr sz="1250" b="0">
                <a:solidFill>
                  <a:srgbClr val="F5F5F7"/>
                </a:solidFill>
                <a:latin typeface="Inter"/>
              </a:rPr>
              <a:t>Source: the site release history (git log, 2026-03-28 to 2026-09-12); the Google update calendar; Google Search Console, 2025-05-02 to 2026-09-16.</a:t>
            </a:r>
          </a:p>
          <a:p>
            <a:pPr algn="l">
              <a:lnSpc>
                <a:spcPct val="120000"/>
              </a:lnSpc>
              <a:spcAft>
                <a:spcPts val="1100"/>
              </a:spcAft>
            </a:pPr>
            <a:r>
              <a:rPr sz="1250" b="0">
                <a:solidFill>
                  <a:srgbClr val="F5F5F7"/>
                </a:solidFill>
                <a:latin typeface="Inter"/>
              </a:rPr>
              <a:t>Every class is rated against the Search Quality Rater Guidelines, the helpful content self-assessment, and the spam policies. The ratings are analyst reads of how the guidelines classify the pages, not Google scores.</a:t>
            </a:r>
          </a:p>
        </p:txBody>
      </p:sp>
      <p:pic>
        <p:nvPicPr>
          <p:cNvPr id="9" name="Picture 8" descr="d-sources.png"/>
          <p:cNvPicPr>
            <a:picLocks noChangeAspect="1"/>
          </p:cNvPicPr>
          <p:nvPr/>
        </p:nvPicPr>
        <p:blipFill>
          <a:blip r:embed="rId2"/>
          <a:stretch>
            <a:fillRect/>
          </a:stretch>
        </p:blipFill>
        <p:spPr>
          <a:xfrm>
            <a:off x="6016217" y="1783080"/>
            <a:ext cx="4225597" cy="4526280"/>
          </a:xfrm>
          <a:prstGeom prst="rect">
            <a:avLst/>
          </a:prstGeom>
          <a:ln w="12700">
            <a:solidFill>
              <a:srgbClr val="2A2A30"/>
            </a:solidFill>
          </a:ln>
          <a:effectLst/>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01 · executive summary</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03</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What happened.</a:t>
            </a:r>
          </a:p>
        </p:txBody>
      </p:sp>
      <p:sp>
        <p:nvSpPr>
          <p:cNvPr id="8" name="Rectangle 7"/>
          <p:cNvSpPr/>
          <p:nvPr/>
        </p:nvSpPr>
        <p:spPr>
          <a:xfrm>
            <a:off x="548640" y="1874519"/>
            <a:ext cx="2602153" cy="1600200"/>
          </a:xfrm>
          <a:prstGeom prst="rect">
            <a:avLst/>
          </a:prstGeom>
          <a:solidFill>
            <a:srgbClr val="111114"/>
          </a:solidFill>
          <a:ln w="9525">
            <a:solidFill>
              <a:srgbClr val="1F1F23"/>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201168"/>
          <a:lstStyle/>
          <a:p>
            <a:pPr algn="ctr">
              <a:spcAft>
                <a:spcPts val="800"/>
              </a:spcAft>
            </a:pPr>
            <a:r>
              <a:rPr sz="4200" b="1">
                <a:solidFill>
                  <a:srgbClr val="F6D538"/>
                </a:solidFill>
                <a:latin typeface="JetBrains Mono"/>
              </a:rPr>
              <a:t>-88.8%</a:t>
            </a:r>
          </a:p>
          <a:p>
            <a:pPr>
              <a:lnSpc>
                <a:spcPct val="110000"/>
              </a:lnSpc>
            </a:pPr>
            <a:r>
              <a:rPr sz="900" b="0">
                <a:solidFill>
                  <a:srgbClr val="F5F5F7"/>
                </a:solidFill>
                <a:latin typeface="JetBrains Mono"/>
              </a:rPr>
              <a:t>Clicks lost, plateau to post-collapse</a:t>
            </a:r>
          </a:p>
        </p:txBody>
      </p:sp>
      <p:sp>
        <p:nvSpPr>
          <p:cNvPr id="9" name="Rectangle 8"/>
          <p:cNvSpPr/>
          <p:nvPr/>
        </p:nvSpPr>
        <p:spPr>
          <a:xfrm>
            <a:off x="3379393" y="1874519"/>
            <a:ext cx="2602153" cy="1600200"/>
          </a:xfrm>
          <a:prstGeom prst="rect">
            <a:avLst/>
          </a:prstGeom>
          <a:solidFill>
            <a:srgbClr val="111114"/>
          </a:solidFill>
          <a:ln w="9525">
            <a:solidFill>
              <a:srgbClr val="1F1F23"/>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201168"/>
          <a:lstStyle/>
          <a:p>
            <a:pPr algn="ctr">
              <a:spcAft>
                <a:spcPts val="800"/>
              </a:spcAft>
            </a:pPr>
            <a:r>
              <a:rPr sz="4200" b="1">
                <a:solidFill>
                  <a:srgbClr val="F6D538"/>
                </a:solidFill>
                <a:latin typeface="JetBrains Mono"/>
              </a:rPr>
              <a:t>-97.8%</a:t>
            </a:r>
          </a:p>
          <a:p>
            <a:pPr>
              <a:lnSpc>
                <a:spcPct val="110000"/>
              </a:lnSpc>
            </a:pPr>
            <a:r>
              <a:rPr sz="900" b="0">
                <a:solidFill>
                  <a:srgbClr val="F5F5F7"/>
                </a:solidFill>
                <a:latin typeface="JetBrains Mono"/>
              </a:rPr>
              <a:t>Impressions lost, 24,220/day to 527/day</a:t>
            </a:r>
          </a:p>
        </p:txBody>
      </p:sp>
      <p:sp>
        <p:nvSpPr>
          <p:cNvPr id="10" name="Rectangle 9"/>
          <p:cNvSpPr/>
          <p:nvPr/>
        </p:nvSpPr>
        <p:spPr>
          <a:xfrm>
            <a:off x="6210147" y="1874519"/>
            <a:ext cx="2602153" cy="1600200"/>
          </a:xfrm>
          <a:prstGeom prst="rect">
            <a:avLst/>
          </a:prstGeom>
          <a:solidFill>
            <a:srgbClr val="111114"/>
          </a:solidFill>
          <a:ln w="9525">
            <a:solidFill>
              <a:srgbClr val="1F1F23"/>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201168"/>
          <a:lstStyle/>
          <a:p>
            <a:pPr algn="ctr">
              <a:spcAft>
                <a:spcPts val="800"/>
              </a:spcAft>
            </a:pPr>
            <a:r>
              <a:rPr sz="4200" b="1">
                <a:solidFill>
                  <a:srgbClr val="F6D538"/>
                </a:solidFill>
                <a:latin typeface="JetBrains Mono"/>
              </a:rPr>
              <a:t>30.9</a:t>
            </a:r>
          </a:p>
          <a:p>
            <a:pPr>
              <a:lnSpc>
                <a:spcPct val="110000"/>
              </a:lnSpc>
            </a:pPr>
            <a:r>
              <a:rPr sz="900" b="0">
                <a:solidFill>
                  <a:srgbClr val="F5F5F7"/>
                </a:solidFill>
                <a:latin typeface="JetBrains Mono"/>
              </a:rPr>
              <a:t>Post-collapse clicks/day, 2026-08-21 to 09-13</a:t>
            </a:r>
          </a:p>
        </p:txBody>
      </p:sp>
      <p:sp>
        <p:nvSpPr>
          <p:cNvPr id="11" name="Rectangle 10"/>
          <p:cNvSpPr/>
          <p:nvPr/>
        </p:nvSpPr>
        <p:spPr>
          <a:xfrm>
            <a:off x="9040901" y="1874519"/>
            <a:ext cx="2602153" cy="1600200"/>
          </a:xfrm>
          <a:prstGeom prst="rect">
            <a:avLst/>
          </a:prstGeom>
          <a:solidFill>
            <a:srgbClr val="111114"/>
          </a:solidFill>
          <a:ln w="9525">
            <a:solidFill>
              <a:srgbClr val="1F1F23"/>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201168"/>
          <a:lstStyle/>
          <a:p>
            <a:pPr algn="ctr">
              <a:spcAft>
                <a:spcPts val="800"/>
              </a:spcAft>
            </a:pPr>
            <a:r>
              <a:rPr sz="3000" b="1">
                <a:solidFill>
                  <a:srgbClr val="F6D538"/>
                </a:solidFill>
                <a:latin typeface="JetBrains Mono"/>
              </a:rPr>
              <a:t>1.0 to 1.6</a:t>
            </a:r>
          </a:p>
          <a:p>
            <a:pPr>
              <a:lnSpc>
                <a:spcPct val="110000"/>
              </a:lnSpc>
            </a:pPr>
            <a:r>
              <a:rPr sz="900" b="0">
                <a:solidFill>
                  <a:srgbClr val="F5F5F7"/>
                </a:solidFill>
                <a:latin typeface="JetBrains Mono"/>
              </a:rPr>
              <a:t>Brand rankings held at positions</a:t>
            </a:r>
          </a:p>
        </p:txBody>
      </p:sp>
      <p:sp>
        <p:nvSpPr>
          <p:cNvPr id="12" name="TextBox 11"/>
          <p:cNvSpPr txBox="1"/>
          <p:nvPr/>
        </p:nvSpPr>
        <p:spPr>
          <a:xfrm>
            <a:off x="548640" y="3794760"/>
            <a:ext cx="11094415" cy="2377440"/>
          </a:xfrm>
          <a:prstGeom prst="rect">
            <a:avLst/>
          </a:prstGeom>
          <a:noFill/>
          <a:effectLst/>
        </p:spPr>
        <p:txBody>
          <a:bodyPr wrap="square" lIns="0" rIns="0" tIns="0" bIns="0">
            <a:spAutoFit/>
          </a:bodyPr>
          <a:lstStyle/>
          <a:p>
            <a:pPr algn="l">
              <a:lnSpc>
                <a:spcPct val="120000"/>
              </a:lnSpc>
              <a:spcAft>
                <a:spcPts val="1100"/>
              </a:spcAft>
            </a:pPr>
            <a:r>
              <a:rPr sz="1200" b="0">
                <a:solidFill>
                  <a:srgbClr val="F5F5F7"/>
                </a:solidFill>
                <a:latin typeface="Inter"/>
              </a:rPr>
              <a:t>On 2026-08-21, the final day of the August 2026 spam update, clicks fell from 205 to 39 in one day. About 255 indexable near-identical pages were re-shipped in one week, 42 to 49 days before the break.</a:t>
            </a:r>
          </a:p>
          <a:p>
            <a:pPr algn="l">
              <a:lnSpc>
                <a:spcPct val="120000"/>
              </a:lnSpc>
              <a:spcAft>
                <a:spcPts val="1100"/>
              </a:spcAft>
            </a:pPr>
            <a:r>
              <a:rPr sz="1200" b="0">
                <a:solidFill>
                  <a:srgbClr val="F5F5F7"/>
                </a:solidFill>
                <a:latin typeface="Inter"/>
              </a:rPr>
              <a:t>Rank 3 is a thin trust layer on a YMYL topic, which likely caps recovery.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01 · the verdict</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04</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The verdict: ranked causes.</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Rank 1, the trigger, is an automated demotion across the whole site. Its timing and breadth are confirmed. A spam classifier is the probable cause. A one-day step on 2026-08-21 hit every top market and every major content page class at once.</a:t>
            </a:r>
          </a:p>
          <a:p>
            <a:pPr algn="l">
              <a:lnSpc>
                <a:spcPct val="120000"/>
              </a:lnSpc>
              <a:spcAft>
                <a:spcPts val="1100"/>
              </a:spcAft>
            </a:pPr>
            <a:r>
              <a:rPr sz="1250" b="0">
                <a:solidFill>
                  <a:srgbClr val="F5F5F7"/>
                </a:solidFill>
                <a:latin typeface="Inter"/>
              </a:rPr>
              <a:t>Rank 2 is the mass re-ship of near-identical pages from 2026-07-03 to 07-10. It is probably the page set the update caught. About 255 indexable near-identical pages were re-shipped in one week, 42 to 49 days before the break.</a:t>
            </a:r>
          </a:p>
        </p:txBody>
      </p:sp>
      <p:pic>
        <p:nvPicPr>
          <p:cNvPr id="9" name="Picture 8" descr="d-ranked-causes.png"/>
          <p:cNvPicPr>
            <a:picLocks noChangeAspect="1"/>
          </p:cNvPicPr>
          <p:nvPr/>
        </p:nvPicPr>
        <p:blipFill>
          <a:blip r:embed="rId2"/>
          <a:stretch>
            <a:fillRect/>
          </a:stretch>
        </p:blipFill>
        <p:spPr>
          <a:xfrm>
            <a:off x="4617720" y="2853578"/>
            <a:ext cx="7022592" cy="2385282"/>
          </a:xfrm>
          <a:prstGeom prst="rect">
            <a:avLst/>
          </a:prstGeom>
          <a:ln w="12700">
            <a:solidFill>
              <a:srgbClr val="2A2A30"/>
            </a:solidFill>
          </a:ln>
          <a:effectLst/>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01 · the numbers</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05</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The numbers that matter.</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In the weeks just before the drop, from 2026-07-10 to 08-17, the site averaged 275.5 clicks and 24,220 impressions a day. From 2026-08-21 to 2026-09-13 the site averaged 30.9 clicks and 527 impressions a day. August 2026 moved position 9.1 to 18.9 in a day, a demotion.</a:t>
            </a:r>
          </a:p>
          <a:p>
            <a:pPr algn="l">
              <a:lnSpc>
                <a:spcPct val="120000"/>
              </a:lnSpc>
              <a:spcAft>
                <a:spcPts val="1100"/>
              </a:spcAft>
            </a:pPr>
            <a:r>
              <a:rPr sz="1250" b="0">
                <a:solidFill>
                  <a:srgbClr val="F5F5F7"/>
                </a:solidFill>
                <a:latin typeface="Inter"/>
              </a:rPr>
              <a:t>No content class held. Every content class lost 55% to 97% of daily clicks across the break. On raw P1-to-P3 totals every one of the 30 markets lost at least 86%, and the median loss is -97%.</a:t>
            </a:r>
          </a:p>
        </p:txBody>
      </p:sp>
      <p:pic>
        <p:nvPicPr>
          <p:cNvPr id="9" name="Picture 8" descr="d-kpis.png"/>
          <p:cNvPicPr>
            <a:picLocks noChangeAspect="1"/>
          </p:cNvPicPr>
          <p:nvPr/>
        </p:nvPicPr>
        <p:blipFill>
          <a:blip r:embed="rId2"/>
          <a:stretch>
            <a:fillRect/>
          </a:stretch>
        </p:blipFill>
        <p:spPr>
          <a:xfrm>
            <a:off x="4617720" y="3584932"/>
            <a:ext cx="7022592" cy="922575"/>
          </a:xfrm>
          <a:prstGeom prst="rect">
            <a:avLst/>
          </a:prstGeom>
          <a:ln w="12700">
            <a:solidFill>
              <a:srgbClr val="2A2A30"/>
            </a:solidFill>
          </a:ln>
          <a:effectLst/>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01 · the actions</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06</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The 4 most important actions.</a:t>
            </a:r>
          </a:p>
        </p:txBody>
      </p:sp>
      <p:sp>
        <p:nvSpPr>
          <p:cNvPr id="8" name="TextBox 7"/>
          <p:cNvSpPr txBox="1"/>
          <p:nvPr/>
        </p:nvSpPr>
        <p:spPr>
          <a:xfrm>
            <a:off x="548640" y="1965960"/>
            <a:ext cx="10058400" cy="4206240"/>
          </a:xfrm>
          <a:prstGeom prst="rect">
            <a:avLst/>
          </a:prstGeom>
          <a:noFill/>
          <a:effectLst/>
        </p:spPr>
        <p:txBody>
          <a:bodyPr wrap="square" lIns="0" rIns="0" tIns="0" bIns="0">
            <a:spAutoFit/>
          </a:bodyPr>
          <a:lstStyle/>
          <a:p>
            <a:pPr algn="l">
              <a:lnSpc>
                <a:spcPct val="120000"/>
              </a:lnSpc>
              <a:spcAft>
                <a:spcPts val="1100"/>
              </a:spcAft>
            </a:pPr>
            <a:r>
              <a:rPr sz="1200" b="0">
                <a:solidFill>
                  <a:srgbClr val="F5F5F7"/>
                </a:solidFill>
                <a:latin typeface="Inter"/>
              </a:rPr>
              <a:t>Freeze the page set. Publish no new country or locale page that the plan does not name, and run no bulk automated rewrites. Informational or support pages that fix messaging, such as a guarantees page, are fine. Why: the update probably caught a mass re-ship of about 255 near-identical pages (rank 2).</a:t>
            </a:r>
          </a:p>
          <a:p>
            <a:pPr algn="l">
              <a:lnSpc>
                <a:spcPct val="120000"/>
              </a:lnSpc>
              <a:spcAft>
                <a:spcPts val="1100"/>
              </a:spcAft>
            </a:pPr>
            <a:r>
              <a:rPr sz="1200" b="0">
                <a:solidFill>
                  <a:srgbClr val="F5F5F7"/>
                </a:solidFill>
                <a:latin typeface="Inter"/>
              </a:rPr>
              <a:t>Ship the claims fix in one deploy. Keep a country number E-ITA can back, and drop the words 'accept', 'accepted' and 'valid'. Publish one exclusion list (Japan, South Korea, mainland China). Wherever '8 minutes' appears, add the condition from the Terms and say what the higher-fee urgent option adds. The AAA/AATA block is optional, for US-focused pages only.</a:t>
            </a:r>
          </a:p>
          <a:p>
            <a:pPr algn="l">
              <a:lnSpc>
                <a:spcPct val="120000"/>
              </a:lnSpc>
              <a:spcAft>
                <a:spcPts val="1100"/>
              </a:spcAft>
            </a:pPr>
            <a:r>
              <a:rPr sz="1200" b="0">
                <a:solidFill>
                  <a:srgbClr val="F5F5F7"/>
                </a:solidFill>
                <a:latin typeface="Inter"/>
              </a:rPr>
              <a:t>Ship the redirects in stages. Only 15 ship now: the redirects whose target pages already exist. Return 410 (gone) for the 162 kill URLs after E-ITA reviews the fold and kill lists.</a:t>
            </a:r>
          </a:p>
          <a:p>
            <a:pPr algn="l">
              <a:lnSpc>
                <a:spcPct val="120000"/>
              </a:lnSpc>
              <a:spcAft>
                <a:spcPts val="1100"/>
              </a:spcAft>
            </a:pPr>
            <a:r>
              <a:rPr sz="1200" b="0">
                <a:solidFill>
                  <a:srgbClr val="F5F5F7"/>
                </a:solidFill>
                <a:latin typeface="Inter"/>
              </a:rPr>
              <a:t>Show who runs the site. Name an author and a reviewer for every page. Publish an About page and a real contact page. Named people fix the first part of rank 3, thin trust signals.</a:t>
            </a:r>
          </a:p>
          <a:p>
            <a:pPr algn="l">
              <a:lnSpc>
                <a:spcPct val="120000"/>
              </a:lnSpc>
              <a:spcAft>
                <a:spcPts val="1100"/>
              </a:spcAft>
            </a:pPr>
            <a:r>
              <a:rPr sz="1200" b="0">
                <a:solidFill>
                  <a:srgbClr val="F5F5F7"/>
                </a:solidFill>
                <a:latin typeface="Inter"/>
              </a:rPr>
              <a:t>The home, country, locale, and apply page classes trip a Lowest or Low trigger in the rater rubric. Composite E-E-A-T is 3.23 of 10, against 3.94 for the private-vendor set and 7.00 for the official issuer.</a:t>
            </a:r>
          </a:p>
          <a:p>
            <a:pPr algn="l">
              <a:lnSpc>
                <a:spcPct val="120000"/>
              </a:lnSpc>
              <a:spcAft>
                <a:spcPts val="1100"/>
              </a:spcAft>
            </a:pPr>
            <a:r>
              <a:rPr sz="1200" b="0">
                <a:solidFill>
                  <a:srgbClr val="F5F5F7"/>
                </a:solidFill>
                <a:latin typeface="Inter"/>
              </a:rPr>
              <a:t>Part 4, entity and off-site: about 600 of 855 referring domains are spam-flagged, and 782 of 855 point at the homepage. Trustpilot reads 4.6 stars with about 11% 1-star reviews. The FTC alert and USA.gov name only AAA and AATA as authorized US issuers.</a:t>
            </a:r>
          </a:p>
          <a:p>
            <a:pPr algn="l">
              <a:lnSpc>
                <a:spcPct val="120000"/>
              </a:lnSpc>
              <a:spcAft>
                <a:spcPts val="1100"/>
              </a:spcAft>
            </a:pPr>
            <a:r>
              <a:rPr sz="1200" b="0">
                <a:solidFill>
                  <a:srgbClr val="F5F5F7"/>
                </a:solidFill>
                <a:latin typeface="Inter"/>
              </a:rPr>
              <a:t>Part 5, extended analysis: all four tested AI engines advised against the site in early September. With no action, the site keeps sliding: 18 to 25 clicks/day at day 90 and 12 to 18 at day 180. The full program can reach 100 to 270/day at day 90 if Google re-scores the site by then, and 200 to 320/day at day 180. Day 90 may still show the floor.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02 · sixteen months</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07</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The two breaks.</a:t>
            </a:r>
          </a:p>
        </p:txBody>
      </p:sp>
      <p:sp>
        <p:nvSpPr>
          <p:cNvPr id="8" name="TextBox 7"/>
          <p:cNvSpPr txBox="1"/>
          <p:nvPr/>
        </p:nvSpPr>
        <p:spPr>
          <a:xfrm>
            <a:off x="548640" y="1965960"/>
            <a:ext cx="384048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The first came in the June 2025 core update. Clicks stepped down 28.6%, from 500.5 a day to 357.5. The site never won that back.</a:t>
            </a:r>
          </a:p>
          <a:p>
            <a:pPr algn="l">
              <a:lnSpc>
                <a:spcPct val="120000"/>
              </a:lnSpc>
              <a:spcAft>
                <a:spcPts val="1100"/>
              </a:spcAft>
            </a:pPr>
            <a:r>
              <a:rPr sz="1250" b="0">
                <a:solidFill>
                  <a:srgbClr val="F5F5F7"/>
                </a:solidFill>
                <a:latin typeface="Inter"/>
              </a:rPr>
              <a:t>The cliff landed on 08-21: clicks went from 205 to 39 (-81.0%), and impressions from 15,145 to 854 (-94.4%).</a:t>
            </a:r>
          </a:p>
        </p:txBody>
      </p:sp>
      <p:pic>
        <p:nvPicPr>
          <p:cNvPr id="9" name="Picture 8" descr="d-moa.png"/>
          <p:cNvPicPr>
            <a:picLocks noChangeAspect="1"/>
          </p:cNvPicPr>
          <p:nvPr/>
        </p:nvPicPr>
        <p:blipFill>
          <a:blip r:embed="rId2"/>
          <a:stretch>
            <a:fillRect/>
          </a:stretch>
        </p:blipFill>
        <p:spPr>
          <a:xfrm>
            <a:off x="6096954" y="1783080"/>
            <a:ext cx="4064122" cy="4480560"/>
          </a:xfrm>
          <a:prstGeom prst="rect">
            <a:avLst/>
          </a:prstGeom>
          <a:ln w="12700">
            <a:solidFill>
              <a:srgbClr val="2A2A30"/>
            </a:solidFill>
          </a:ln>
          <a:effectLst/>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02 · the break day</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08</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The break is 2026-08-21.</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The last day with normal clicks, CTR, and position was 2026-08-20. Impressions fell 94.4% in one day (15,145 to 854), and clicks fell 81.0% (205 to 39). The break is 2026-08-21, the largest day-over-day drop in the 503-day series.</a:t>
            </a:r>
          </a:p>
          <a:p>
            <a:pPr algn="l">
              <a:lnSpc>
                <a:spcPct val="120000"/>
              </a:lnSpc>
              <a:spcAft>
                <a:spcPts val="1100"/>
              </a:spcAft>
            </a:pPr>
            <a:r>
              <a:rPr sz="1250" b="0">
                <a:solidFill>
                  <a:srgbClr val="F5F5F7"/>
                </a:solidFill>
                <a:latin typeface="Inter"/>
              </a:rPr>
              <a:t>Position worsens again the day after impressions vanish, then stays near 25 (18.93, 26.14, 25.34). The demotion deepened after the break.</a:t>
            </a:r>
          </a:p>
        </p:txBody>
      </p:sp>
      <p:pic>
        <p:nvPicPr>
          <p:cNvPr id="9" name="Picture 8" descr="d-breakday.png"/>
          <p:cNvPicPr>
            <a:picLocks noChangeAspect="1"/>
          </p:cNvPicPr>
          <p:nvPr/>
        </p:nvPicPr>
        <p:blipFill>
          <a:blip r:embed="rId2"/>
          <a:stretch>
            <a:fillRect/>
          </a:stretch>
        </p:blipFill>
        <p:spPr>
          <a:xfrm>
            <a:off x="4617720" y="2517107"/>
            <a:ext cx="7022592" cy="3058225"/>
          </a:xfrm>
          <a:prstGeom prst="rect">
            <a:avLst/>
          </a:prstGeom>
          <a:ln w="12700">
            <a:solidFill>
              <a:srgbClr val="2A2A30"/>
            </a:solidFill>
          </a:ln>
          <a:effectLst/>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02 · page classes</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09</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Page classes: what lost, what held.</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No content class held. Every content class fell 55% to 97% of daily clicks across the break.</a:t>
            </a:r>
          </a:p>
          <a:p>
            <a:pPr algn="l">
              <a:lnSpc>
                <a:spcPct val="120000"/>
              </a:lnSpc>
              <a:spcAft>
                <a:spcPts val="1100"/>
              </a:spcAft>
            </a:pPr>
            <a:r>
              <a:rPr sz="1250" b="0">
                <a:solidFill>
                  <a:srgbClr val="F5F5F7"/>
                </a:solidFill>
                <a:latin typeface="Inter"/>
              </a:rPr>
              <a:t>Only legal and support held, on near-zero bases. The home page is the only two-phase break.</a:t>
            </a:r>
          </a:p>
        </p:txBody>
      </p:sp>
      <p:pic>
        <p:nvPicPr>
          <p:cNvPr id="9" name="Picture 8" descr="d-class.png"/>
          <p:cNvPicPr>
            <a:picLocks noChangeAspect="1"/>
          </p:cNvPicPr>
          <p:nvPr/>
        </p:nvPicPr>
        <p:blipFill>
          <a:blip r:embed="rId2"/>
          <a:stretch>
            <a:fillRect/>
          </a:stretch>
        </p:blipFill>
        <p:spPr>
          <a:xfrm>
            <a:off x="4617720" y="1994077"/>
            <a:ext cx="7022592" cy="4104285"/>
          </a:xfrm>
          <a:prstGeom prst="rect">
            <a:avLst/>
          </a:prstGeom>
          <a:ln w="12700">
            <a:solidFill>
              <a:srgbClr val="2A2A30"/>
            </a:solidFill>
          </a:ln>
          <a:effectLst/>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02 · decay split</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10</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Broken by the update, not decaying.</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75.9% of measurable pages were broken purely by the update, not decaying before it.</a:t>
            </a:r>
          </a:p>
          <a:p>
            <a:pPr algn="l">
              <a:lnSpc>
                <a:spcPct val="120000"/>
              </a:lnSpc>
              <a:spcAft>
                <a:spcPts val="1100"/>
              </a:spcAft>
            </a:pPr>
            <a:r>
              <a:rPr sz="1250" b="0">
                <a:solidFill>
                  <a:srgbClr val="F5F5F7"/>
                </a:solidFill>
                <a:latin typeface="Inter"/>
              </a:rPr>
              <a:t>But 44 pages carried a real pre-existing decline.</a:t>
            </a:r>
          </a:p>
        </p:txBody>
      </p:sp>
      <p:pic>
        <p:nvPicPr>
          <p:cNvPr id="9" name="Picture 8" descr="d-decay.png"/>
          <p:cNvPicPr>
            <a:picLocks noChangeAspect="1"/>
          </p:cNvPicPr>
          <p:nvPr/>
        </p:nvPicPr>
        <p:blipFill>
          <a:blip r:embed="rId2"/>
          <a:stretch>
            <a:fillRect/>
          </a:stretch>
        </p:blipFill>
        <p:spPr>
          <a:xfrm>
            <a:off x="4617720" y="3130084"/>
            <a:ext cx="7022592" cy="1832270"/>
          </a:xfrm>
          <a:prstGeom prst="rect">
            <a:avLst/>
          </a:prstGeom>
          <a:ln w="12700">
            <a:solidFill>
              <a:srgbClr val="2A2A30"/>
            </a:solidFill>
          </a:ln>
          <a:effectLst/>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02 · markets</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11</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Markets: all 30 markets with 100+ P1 clicks.</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No market escaped. On raw totals every one of the 30 markets lost at least 86%. The median loss is -97%.</a:t>
            </a:r>
          </a:p>
          <a:p>
            <a:pPr algn="l">
              <a:lnSpc>
                <a:spcPct val="120000"/>
              </a:lnSpc>
              <a:spcAft>
                <a:spcPts val="1100"/>
              </a:spcAft>
            </a:pPr>
            <a:r>
              <a:rPr sz="1250" b="0">
                <a:solidFill>
                  <a:srgbClr val="F5F5F7"/>
                </a:solidFill>
                <a:latin typeface="Inter"/>
              </a:rPr>
              <a:t>The deepest are Chile -100.0%, Nepal -99.8%, and Pakistan -99.5%. The US is mid-pack.</a:t>
            </a:r>
          </a:p>
        </p:txBody>
      </p:sp>
      <p:pic>
        <p:nvPicPr>
          <p:cNvPr id="9" name="Picture 8" descr="d-markets.png"/>
          <p:cNvPicPr>
            <a:picLocks noChangeAspect="1"/>
          </p:cNvPicPr>
          <p:nvPr/>
        </p:nvPicPr>
        <p:blipFill>
          <a:blip r:embed="rId2"/>
          <a:stretch>
            <a:fillRect/>
          </a:stretch>
        </p:blipFill>
        <p:spPr>
          <a:xfrm>
            <a:off x="4617720" y="2337211"/>
            <a:ext cx="7022592" cy="3418016"/>
          </a:xfrm>
          <a:prstGeom prst="rect">
            <a:avLst/>
          </a:prstGeom>
          <a:ln w="12700">
            <a:solidFill>
              <a:srgbClr val="2A2A30"/>
            </a:solidFill>
          </a:ln>
          <a:effectLst/>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02 · locale</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12</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Locale: 12-locale loss table.</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English carried the site (-86.9%). All 25 order-bearing pages sit on English pages.</a:t>
            </a:r>
          </a:p>
          <a:p>
            <a:pPr algn="l">
              <a:lnSpc>
                <a:spcPct val="120000"/>
              </a:lnSpc>
              <a:spcAft>
                <a:spcPts val="1100"/>
              </a:spcAft>
            </a:pPr>
            <a:r>
              <a:rPr sz="1250" b="0">
                <a:solidFill>
                  <a:srgbClr val="F5F5F7"/>
                </a:solidFill>
                <a:latin typeface="Inter"/>
              </a:rPr>
              <a:t>French is the best translated holder (-80.6%, the French West Africa cluster).</a:t>
            </a:r>
          </a:p>
        </p:txBody>
      </p:sp>
      <p:pic>
        <p:nvPicPr>
          <p:cNvPr id="9" name="Picture 8" descr="d-locale.png"/>
          <p:cNvPicPr>
            <a:picLocks noChangeAspect="1"/>
          </p:cNvPicPr>
          <p:nvPr/>
        </p:nvPicPr>
        <p:blipFill>
          <a:blip r:embed="rId2"/>
          <a:stretch>
            <a:fillRect/>
          </a:stretch>
        </p:blipFill>
        <p:spPr>
          <a:xfrm>
            <a:off x="4617720" y="1990745"/>
            <a:ext cx="7022592" cy="4110948"/>
          </a:xfrm>
          <a:prstGeom prst="rect">
            <a:avLst/>
          </a:prstGeom>
          <a:ln w="12700">
            <a:solidFill>
              <a:srgbClr val="2A2A30"/>
            </a:solidFill>
          </a:ln>
          <a:effectLst/>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02 · us vs the world</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13</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The US drop hypothesis fails.</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US click share stayed between 14.8% and 19.0% in every period: 16.6%, 18.3%, 14.8%, 19.0%. The collapse removed traffic from the US and the rest of the world roughly equally.</a:t>
            </a:r>
          </a:p>
          <a:p>
            <a:pPr algn="l">
              <a:lnSpc>
                <a:spcPct val="120000"/>
              </a:lnSpc>
              <a:spcAft>
                <a:spcPts val="1100"/>
              </a:spcAft>
            </a:pPr>
            <a:r>
              <a:rPr sz="1250" b="0">
                <a:solidFill>
                  <a:srgbClr val="F5F5F7"/>
                </a:solidFill>
                <a:latin typeface="Inter"/>
              </a:rPr>
              <a:t>The kernel of truth is impressions: the US carried 52.2% of all impressions in P0 at a 0.39% CTR. That is about 6x below the median of these 30 markets. That share fell to 35.2% in P1.</a:t>
            </a:r>
          </a:p>
        </p:txBody>
      </p:sp>
      <p:pic>
        <p:nvPicPr>
          <p:cNvPr id="9" name="Picture 8" descr="d-usrow.png"/>
          <p:cNvPicPr>
            <a:picLocks noChangeAspect="1"/>
          </p:cNvPicPr>
          <p:nvPr/>
        </p:nvPicPr>
        <p:blipFill>
          <a:blip r:embed="rId2"/>
          <a:stretch>
            <a:fillRect/>
          </a:stretch>
        </p:blipFill>
        <p:spPr>
          <a:xfrm>
            <a:off x="4617720" y="3080113"/>
            <a:ext cx="7022592" cy="1932212"/>
          </a:xfrm>
          <a:prstGeom prst="rect">
            <a:avLst/>
          </a:prstGeom>
          <a:ln w="12700">
            <a:solidFill>
              <a:srgbClr val="2A2A30"/>
            </a:solidFill>
          </a:ln>
          <a:effectLst/>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02 · devices</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14</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Devices: no device spared, desktop position collapse.</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Every device lost 87.5% to 90.8% of daily clicks P2 to P3. The distinctive signal is position, not volume.</a:t>
            </a:r>
          </a:p>
          <a:p>
            <a:pPr algn="l">
              <a:lnSpc>
                <a:spcPct val="120000"/>
              </a:lnSpc>
              <a:spcAft>
                <a:spcPts val="1100"/>
              </a:spcAft>
            </a:pPr>
            <a:r>
              <a:rPr sz="1250" b="0">
                <a:solidFill>
                  <a:srgbClr val="F5F5F7"/>
                </a:solidFill>
                <a:latin typeface="Inter"/>
              </a:rPr>
              <a:t>Desktop position collapsed 10.81 to 39.96 while mobile improved to 6.32.</a:t>
            </a:r>
          </a:p>
        </p:txBody>
      </p:sp>
      <p:pic>
        <p:nvPicPr>
          <p:cNvPr id="9" name="Picture 8" descr="d-devices.png"/>
          <p:cNvPicPr>
            <a:picLocks noChangeAspect="1"/>
          </p:cNvPicPr>
          <p:nvPr/>
        </p:nvPicPr>
        <p:blipFill>
          <a:blip r:embed="rId2"/>
          <a:stretch>
            <a:fillRect/>
          </a:stretch>
        </p:blipFill>
        <p:spPr>
          <a:xfrm>
            <a:off x="4617720" y="3333300"/>
            <a:ext cx="7022592" cy="1425839"/>
          </a:xfrm>
          <a:prstGeom prst="rect">
            <a:avLst/>
          </a:prstGeom>
          <a:ln w="12700">
            <a:solidFill>
              <a:srgbClr val="2A2A30"/>
            </a:solidFill>
          </a:ln>
          <a:effectLst/>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02 · position</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15</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Position collapse: generic demotion, brand intact.</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Brand weighted position held at 7.50 to 7.84, and head brand terms stayed at 1.0 to 1.6. The collapse is position demotion specific to non-brand query classes, not a demand or reporting artifact.</a:t>
            </a:r>
          </a:p>
          <a:p>
            <a:pPr algn="l">
              <a:lnSpc>
                <a:spcPct val="120000"/>
              </a:lnSpc>
              <a:spcAft>
                <a:spcPts val="1100"/>
              </a:spcAft>
            </a:pPr>
            <a:r>
              <a:rPr sz="1250" b="0">
                <a:solidFill>
                  <a:srgbClr val="F5F5F7"/>
                </a:solidFill>
                <a:latin typeface="Inter"/>
              </a:rPr>
              <a:t>16 months of positions 8 to 12 on generic head terms prove the pages ranked. This rules out the reading that these pages were never rankable.</a:t>
            </a:r>
          </a:p>
        </p:txBody>
      </p:sp>
      <p:pic>
        <p:nvPicPr>
          <p:cNvPr id="9" name="Picture 8" descr="d-position.png"/>
          <p:cNvPicPr>
            <a:picLocks noChangeAspect="1"/>
          </p:cNvPicPr>
          <p:nvPr/>
        </p:nvPicPr>
        <p:blipFill>
          <a:blip r:embed="rId2"/>
          <a:stretch>
            <a:fillRect/>
          </a:stretch>
        </p:blipFill>
        <p:spPr>
          <a:xfrm>
            <a:off x="4617720" y="2983503"/>
            <a:ext cx="7022592" cy="2125433"/>
          </a:xfrm>
          <a:prstGeom prst="rect">
            <a:avLst/>
          </a:prstGeom>
          <a:ln w="12700">
            <a:solidFill>
              <a:srgbClr val="2A2A30"/>
            </a:solidFill>
          </a:ln>
          <a:effectLst/>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03 · the overlay</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16</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503 days, three layers, one chart.</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Every dated event carries its source: the release history, the Google update calendar, or a live check. Only the home page broke at ship time.</a:t>
            </a:r>
          </a:p>
          <a:p>
            <a:pPr algn="l">
              <a:lnSpc>
                <a:spcPct val="120000"/>
              </a:lnSpc>
              <a:spcAft>
                <a:spcPts val="1100"/>
              </a:spcAft>
            </a:pPr>
            <a:r>
              <a:rPr sz="1250" b="0">
                <a:solidFill>
                  <a:srgbClr val="F5F5F7"/>
                </a:solidFill>
                <a:latin typeface="Inter"/>
              </a:rPr>
              <a:t>The drop landed on the final day of the August 2026 spam update.</a:t>
            </a:r>
          </a:p>
        </p:txBody>
      </p:sp>
      <p:pic>
        <p:nvPicPr>
          <p:cNvPr id="9" name="Picture 8" descr="report-strip.png"/>
          <p:cNvPicPr>
            <a:picLocks noChangeAspect="1"/>
          </p:cNvPicPr>
          <p:nvPr/>
        </p:nvPicPr>
        <p:blipFill>
          <a:blip r:embed="rId2"/>
          <a:stretch>
            <a:fillRect/>
          </a:stretch>
        </p:blipFill>
        <p:spPr>
          <a:xfrm>
            <a:off x="4617720" y="2380605"/>
            <a:ext cx="7022592" cy="3331229"/>
          </a:xfrm>
          <a:prstGeom prst="rect">
            <a:avLst/>
          </a:prstGeom>
          <a:ln w="12700">
            <a:solidFill>
              <a:srgbClr val="2A2A30"/>
            </a:solidFill>
          </a:ln>
          <a:effectLst/>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03 · the timeline</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17</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9 updates, 56 ship days.</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68 events on the timeline: 9 Google updates, 56 ship days, 2 breaks, 1 external redeploy.</a:t>
            </a:r>
          </a:p>
          <a:p>
            <a:pPr algn="l">
              <a:lnSpc>
                <a:spcPct val="120000"/>
              </a:lnSpc>
              <a:spcAft>
                <a:spcPts val="1100"/>
              </a:spcAft>
            </a:pPr>
            <a:r>
              <a:rPr sz="1250" b="0">
                <a:solidFill>
                  <a:srgbClr val="F5F5F7"/>
                </a:solidFill>
                <a:latin typeface="Inter"/>
              </a:rPr>
              <a:t>Release history against the update calendar: the three load-bearing overlaps. Between the July re-ship (2026-07-03 to 07-10) and the August 2026 spam update, clicks sit on a flat six-week plateau of about 275 a day.</a:t>
            </a:r>
          </a:p>
        </p:txBody>
      </p:sp>
      <p:pic>
        <p:nvPicPr>
          <p:cNvPr id="9" name="Picture 8" descr="d-timeline.png"/>
          <p:cNvPicPr>
            <a:picLocks noChangeAspect="1"/>
          </p:cNvPicPr>
          <p:nvPr/>
        </p:nvPicPr>
        <p:blipFill>
          <a:blip r:embed="rId2"/>
          <a:stretch>
            <a:fillRect/>
          </a:stretch>
        </p:blipFill>
        <p:spPr>
          <a:xfrm>
            <a:off x="6733856" y="1783080"/>
            <a:ext cx="2790318" cy="4526280"/>
          </a:xfrm>
          <a:prstGeom prst="rect">
            <a:avLst/>
          </a:prstGeom>
          <a:ln w="12700">
            <a:solidFill>
              <a:srgbClr val="2A2A30"/>
            </a:solidFill>
          </a:ln>
          <a:effectLst/>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03 · updates vs releases</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18</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The verdict.</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Shipping it caused no measurable movement: -3.7%, inside normal noise. Country pages grew +39.8%/day P1 to P2 through the re-ship and held to 08-20.</a:t>
            </a:r>
          </a:p>
          <a:p>
            <a:pPr algn="l">
              <a:lnSpc>
                <a:spcPct val="120000"/>
              </a:lnSpc>
              <a:spcAft>
                <a:spcPts val="1100"/>
              </a:spcAft>
            </a:pPr>
            <a:r>
              <a:rPr sz="1250" b="0">
                <a:solidFill>
                  <a:srgbClr val="F5F5F7"/>
                </a:solidFill>
                <a:latin typeface="Inter"/>
              </a:rPr>
              <a:t>42 to 49 days lag from the mass re-ship to the 2026-08-21 break. The page set had not changed materially for six weeks before it.</a:t>
            </a:r>
          </a:p>
          <a:p>
            <a:pPr algn="l">
              <a:lnSpc>
                <a:spcPct val="120000"/>
              </a:lnSpc>
              <a:spcAft>
                <a:spcPts val="1100"/>
              </a:spcAft>
            </a:pPr>
            <a:r>
              <a:rPr sz="1250" b="0">
                <a:solidFill>
                  <a:srgbClr val="F5F5F7"/>
                </a:solidFill>
                <a:latin typeface="Inter"/>
              </a:rPr>
              <a:t>Conclusion: both overlapping. The July re-ship, 42 to 49 days earlier, is the probable reason the refresh caught this page set.</a:t>
            </a:r>
          </a:p>
          <a:p>
            <a:pPr algn="l">
              <a:lnSpc>
                <a:spcPct val="120000"/>
              </a:lnSpc>
              <a:spcAft>
                <a:spcPts val="1100"/>
              </a:spcAft>
            </a:pPr>
            <a:r>
              <a:rPr sz="1250" b="0">
                <a:solidFill>
                  <a:srgbClr val="F5F5F7"/>
                </a:solidFill>
                <a:latin typeface="Inter"/>
              </a:rPr>
              <a:t>The same templated footprint sat through the June 2026 spam update: a -22.4% dip, position unmoved (8.76 to 8.59), full rebound in 4 days.</a:t>
            </a:r>
          </a:p>
        </p:txBody>
      </p:sp>
      <p:pic>
        <p:nvPicPr>
          <p:cNvPr id="9" name="Picture 8" descr="d-correlation.png"/>
          <p:cNvPicPr>
            <a:picLocks noChangeAspect="1"/>
          </p:cNvPicPr>
          <p:nvPr/>
        </p:nvPicPr>
        <p:blipFill>
          <a:blip r:embed="rId2"/>
          <a:stretch>
            <a:fillRect/>
          </a:stretch>
        </p:blipFill>
        <p:spPr>
          <a:xfrm>
            <a:off x="4617720" y="2633706"/>
            <a:ext cx="7022592" cy="2825027"/>
          </a:xfrm>
          <a:prstGeom prst="rect">
            <a:avLst/>
          </a:prstGeom>
          <a:ln w="12700">
            <a:solidFill>
              <a:srgbClr val="2A2A30"/>
            </a:solidFill>
          </a:ln>
          <a:effectLst/>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04 · the crawl</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19</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The crawl: 2026-09-13.</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The crawl ran 2026-09-13 21:34 to 21:46. It captured the live site as it stood that evening. All 445 live pages carry scores. 433 are indexable.</a:t>
            </a:r>
          </a:p>
          <a:p>
            <a:pPr algn="l">
              <a:lnSpc>
                <a:spcPct val="120000"/>
              </a:lnSpc>
              <a:spcAft>
                <a:spcPts val="1100"/>
              </a:spcAft>
            </a:pPr>
            <a:r>
              <a:rPr sz="1250" b="0">
                <a:solidFill>
                  <a:srgbClr val="F5F5F7"/>
                </a:solidFill>
                <a:latin typeface="Inter"/>
              </a:rPr>
              <a:t>The crawled URL set has no 404s and no 5xx errors. Five security headers are absent on 952 of 959 rows.</a:t>
            </a:r>
          </a:p>
        </p:txBody>
      </p:sp>
      <p:pic>
        <p:nvPicPr>
          <p:cNvPr id="9" name="Picture 8" descr="d-crawl.png"/>
          <p:cNvPicPr>
            <a:picLocks noChangeAspect="1"/>
          </p:cNvPicPr>
          <p:nvPr/>
        </p:nvPicPr>
        <p:blipFill>
          <a:blip r:embed="rId2"/>
          <a:stretch>
            <a:fillRect/>
          </a:stretch>
        </p:blipFill>
        <p:spPr>
          <a:xfrm>
            <a:off x="4617720" y="3133416"/>
            <a:ext cx="7022592" cy="1825607"/>
          </a:xfrm>
          <a:prstGeom prst="rect">
            <a:avLst/>
          </a:prstGeom>
          <a:ln w="12700">
            <a:solidFill>
              <a:srgbClr val="2A2A30"/>
            </a:solidFill>
          </a:ln>
          <a:effectLst/>
        </p:spPr>
      </p:pic>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04 · similarity</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20</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Similarity scoring.</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184 of 195 English country pages have a sibling above 0.90 similarity today. Every EN country page has a twin at least at 0.868.</a:t>
            </a:r>
          </a:p>
          <a:p>
            <a:pPr algn="l">
              <a:lnSpc>
                <a:spcPct val="120000"/>
              </a:lnSpc>
              <a:spcAft>
                <a:spcPts val="1100"/>
              </a:spcAft>
            </a:pPr>
            <a:r>
              <a:rPr sz="1250" b="0">
                <a:solidFill>
                  <a:srgbClr val="F5F5F7"/>
                </a:solidFill>
                <a:latin typeface="Inter"/>
              </a:rPr>
              <a:t>The median page is half template. The class is the same page with the country name swapped.</a:t>
            </a:r>
          </a:p>
        </p:txBody>
      </p:sp>
      <p:pic>
        <p:nvPicPr>
          <p:cNvPr id="9" name="Picture 8" descr="d-similarity.png"/>
          <p:cNvPicPr>
            <a:picLocks noChangeAspect="1"/>
          </p:cNvPicPr>
          <p:nvPr/>
        </p:nvPicPr>
        <p:blipFill>
          <a:blip r:embed="rId2"/>
          <a:stretch>
            <a:fillRect/>
          </a:stretch>
        </p:blipFill>
        <p:spPr>
          <a:xfrm>
            <a:off x="4617720" y="2900218"/>
            <a:ext cx="7022592" cy="2292003"/>
          </a:xfrm>
          <a:prstGeom prst="rect">
            <a:avLst/>
          </a:prstGeom>
          <a:ln w="12700">
            <a:solidFill>
              <a:srgbClr val="2A2A30"/>
            </a:solidFill>
          </a:ln>
          <a:effectLst/>
        </p:spPr>
      </p:pic>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04 · translation</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21</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Translation review.</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Bodies are translated and fluent. Translation quality is not a cause of the drop. The defects sit in the metadata layer and in curation, not in missing translation. 8 of 11 hubs carry the English title tag, and 7 also carry the English meta description.</a:t>
            </a:r>
          </a:p>
          <a:p>
            <a:pPr algn="l">
              <a:lnSpc>
                <a:spcPct val="120000"/>
              </a:lnSpc>
              <a:spcAft>
                <a:spcPts val="1100"/>
              </a:spcAft>
            </a:pPr>
            <a:r>
              <a:rPr sz="1250" b="0">
                <a:solidFill>
                  <a:srgbClr val="F5F5F7"/>
                </a:solidFill>
                <a:latin typeface="Inter"/>
              </a:rPr>
              <a:t>Template artifacts. The layer shows doubled brand suffixes in titles, missing H1s on all six sampled locale FAQs, and 65-word refund stubs.</a:t>
            </a:r>
          </a:p>
        </p:txBody>
      </p:sp>
      <p:pic>
        <p:nvPicPr>
          <p:cNvPr id="9" name="Picture 8" descr="d-translation.png"/>
          <p:cNvPicPr>
            <a:picLocks noChangeAspect="1"/>
          </p:cNvPicPr>
          <p:nvPr/>
        </p:nvPicPr>
        <p:blipFill>
          <a:blip r:embed="rId2"/>
          <a:stretch>
            <a:fillRect/>
          </a:stretch>
        </p:blipFill>
        <p:spPr>
          <a:xfrm>
            <a:off x="4617720" y="2733648"/>
            <a:ext cx="7022592" cy="2625143"/>
          </a:xfrm>
          <a:prstGeom prst="rect">
            <a:avLst/>
          </a:prstGeom>
          <a:ln w="12700">
            <a:solidFill>
              <a:srgbClr val="2A2A30"/>
            </a:solidFill>
          </a:ln>
          <a:effectLst/>
        </p:spPr>
      </p:pic>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04 · rater guidelines</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22</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Page-class scoring against the rater guidelines.</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Every class is rated against the Search Quality Rater Guidelines, the helpful content self-assessment, and the spam policies. Rating key: FAIL means the class trips a Lowest or Low trigger in the mapped section. They are an analyst application of the published guidelines to the audited evidence, not Google scores.</a:t>
            </a:r>
          </a:p>
          <a:p>
            <a:pPr algn="l">
              <a:lnSpc>
                <a:spcPct val="120000"/>
              </a:lnSpc>
              <a:spcAft>
                <a:spcPts val="1100"/>
              </a:spcAft>
            </a:pPr>
            <a:r>
              <a:rPr sz="1250" b="0">
                <a:solidFill>
                  <a:srgbClr val="F5F5F7"/>
                </a:solidFill>
                <a:latin typeface="Inter"/>
              </a:rPr>
              <a:t>8 locale hubs reuse the homepage's English title tag, so 9 pages compete for the same head query while adding little beyond the homepage. A homepage that leads to checkout is normal and is not the issue.</a:t>
            </a:r>
          </a:p>
        </p:txBody>
      </p:sp>
      <p:pic>
        <p:nvPicPr>
          <p:cNvPr id="9" name="Picture 8" descr="d-rater.png"/>
          <p:cNvPicPr>
            <a:picLocks noChangeAspect="1"/>
          </p:cNvPicPr>
          <p:nvPr/>
        </p:nvPicPr>
        <p:blipFill>
          <a:blip r:embed="rId2"/>
          <a:stretch>
            <a:fillRect/>
          </a:stretch>
        </p:blipFill>
        <p:spPr>
          <a:xfrm>
            <a:off x="6390423" y="1783080"/>
            <a:ext cx="3477185" cy="4526280"/>
          </a:xfrm>
          <a:prstGeom prst="rect">
            <a:avLst/>
          </a:prstGeom>
          <a:ln w="12700">
            <a:solidFill>
              <a:srgbClr val="2A2A30"/>
            </a:solidFill>
          </a:ln>
          <a:effectLst/>
        </p:spPr>
      </p:pic>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04 · e-e-a-t</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23</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E-E-A-T scoring.</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On this audit's own E-E-A-T rubric, the site scores 3.23 of 10, against 3.94 for the private-vendor set and 7.00 for the official issuer. 3.94 private-vendor mean, 5 pages (4.44 with the official issuer added).</a:t>
            </a:r>
          </a:p>
          <a:p>
            <a:pPr algn="l">
              <a:lnSpc>
                <a:spcPct val="120000"/>
              </a:lnSpc>
              <a:spcAft>
                <a:spcPts val="1100"/>
              </a:spcAft>
            </a:pPr>
            <a:r>
              <a:rPr sz="1250" b="0">
                <a:solidFill>
                  <a:srgbClr val="F5F5F7"/>
                </a:solidFill>
                <a:latin typeface="Inter"/>
              </a:rPr>
              <a:t>The fixes are named authorship (the -3.0 gap) and linked official sources on every country page. No crawled page names an author anywhere.</a:t>
            </a:r>
          </a:p>
          <a:p>
            <a:pPr algn="l">
              <a:lnSpc>
                <a:spcPct val="120000"/>
              </a:lnSpc>
              <a:spcAft>
                <a:spcPts val="1100"/>
              </a:spcAft>
            </a:pPr>
            <a:r>
              <a:rPr sz="1250" b="0">
                <a:solidFill>
                  <a:srgbClr val="F5F5F7"/>
                </a:solidFill>
                <a:latin typeface="Inter"/>
              </a:rPr>
              <a:t>Six cross-cutting defects, verified live on the 18-page sample. All six defects are template-level: each one lifts or sinks every page in its class at once. The testimonial block is already off the site. Zero outbound editorial links. Apply page is a 60-word shell. Anonymous everywhere.</a:t>
            </a:r>
          </a:p>
        </p:txBody>
      </p:sp>
      <p:pic>
        <p:nvPicPr>
          <p:cNvPr id="9" name="Picture 8" descr="d-eeat.png"/>
          <p:cNvPicPr>
            <a:picLocks noChangeAspect="1"/>
          </p:cNvPicPr>
          <p:nvPr/>
        </p:nvPicPr>
        <p:blipFill>
          <a:blip r:embed="rId2"/>
          <a:stretch>
            <a:fillRect/>
          </a:stretch>
        </p:blipFill>
        <p:spPr>
          <a:xfrm>
            <a:off x="4617720" y="2896886"/>
            <a:ext cx="7022592" cy="2298666"/>
          </a:xfrm>
          <a:prstGeom prst="rect">
            <a:avLst/>
          </a:prstGeom>
          <a:ln w="12700">
            <a:solidFill>
              <a:srgbClr val="2A2A30"/>
            </a:solidFill>
          </a:ln>
          <a:effectLst/>
        </p:spPr>
      </p:pic>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05 · spam policies</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24</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The spam-policy exposure.</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The spam policies name this pattern: scaled content abuse, 'no matter how it's created'.</a:t>
            </a:r>
          </a:p>
          <a:p>
            <a:pPr algn="l">
              <a:lnSpc>
                <a:spcPct val="120000"/>
              </a:lnSpc>
              <a:spcAft>
                <a:spcPts val="1100"/>
              </a:spcAft>
            </a:pPr>
            <a:r>
              <a:rPr sz="1250" b="0">
                <a:solidFill>
                  <a:srgbClr val="F5F5F7"/>
                </a:solidFill>
                <a:latin typeface="Inter"/>
              </a:rPr>
              <a:t>Every FAIL is class-wide. Individual exceptions do not rescue a class.</a:t>
            </a:r>
          </a:p>
        </p:txBody>
      </p:sp>
      <p:pic>
        <p:nvPicPr>
          <p:cNvPr id="9" name="Picture 8" descr="d-spam-policy.png"/>
          <p:cNvPicPr>
            <a:picLocks noChangeAspect="1"/>
          </p:cNvPicPr>
          <p:nvPr/>
        </p:nvPicPr>
        <p:blipFill>
          <a:blip r:embed="rId2"/>
          <a:stretch>
            <a:fillRect/>
          </a:stretch>
        </p:blipFill>
        <p:spPr>
          <a:xfrm>
            <a:off x="5783539" y="1783080"/>
            <a:ext cx="4690952" cy="4526280"/>
          </a:xfrm>
          <a:prstGeom prst="rect">
            <a:avLst/>
          </a:prstGeom>
          <a:ln w="12700">
            <a:solidFill>
              <a:srgbClr val="2A2A30"/>
            </a:solidFill>
          </a:ln>
          <a:effectLst/>
        </p:spPr>
      </p:pic>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05 · self-assessment</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25</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People-first content self-assessment.</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184 of 195 pages are above 0.90 sibling cosine. The class fails the attention-or-care test at scale. One template is rendered into 12 locales with shared boilerplate.</a:t>
            </a:r>
          </a:p>
          <a:p>
            <a:pPr algn="l">
              <a:lnSpc>
                <a:spcPct val="120000"/>
              </a:lnSpc>
              <a:spcAft>
                <a:spcPts val="1100"/>
              </a:spcAft>
            </a:pPr>
            <a:r>
              <a:rPr sz="1250" b="0">
                <a:solidFill>
                  <a:srgbClr val="F5F5F7"/>
                </a:solidFill>
                <a:latin typeface="Inter"/>
              </a:rPr>
              <a:t>No sampled page has an outbound editorial link. /about-us/ returns 404, and no author or reviewer exists anywhere.</a:t>
            </a:r>
          </a:p>
        </p:txBody>
      </p:sp>
      <p:pic>
        <p:nvPicPr>
          <p:cNvPr id="9" name="Picture 8" descr="d-selfassess.png"/>
          <p:cNvPicPr>
            <a:picLocks noChangeAspect="1"/>
          </p:cNvPicPr>
          <p:nvPr/>
        </p:nvPicPr>
        <p:blipFill>
          <a:blip r:embed="rId2"/>
          <a:stretch>
            <a:fillRect/>
          </a:stretch>
        </p:blipFill>
        <p:spPr>
          <a:xfrm>
            <a:off x="5709797" y="1783080"/>
            <a:ext cx="4838437" cy="4526280"/>
          </a:xfrm>
          <a:prstGeom prst="rect">
            <a:avLst/>
          </a:prstGeom>
          <a:ln w="12700">
            <a:solidFill>
              <a:srgbClr val="2A2A30"/>
            </a:solidFill>
          </a:ln>
          <a:effectLst/>
        </p:spPr>
      </p:pic>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05 · what this means</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26</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What this means.</a:t>
            </a:r>
          </a:p>
        </p:txBody>
      </p:sp>
      <p:sp>
        <p:nvSpPr>
          <p:cNvPr id="8" name="TextBox 7"/>
          <p:cNvSpPr txBox="1"/>
          <p:nvPr/>
        </p:nvSpPr>
        <p:spPr>
          <a:xfrm>
            <a:off x="548640" y="1965960"/>
            <a:ext cx="10058400" cy="4206240"/>
          </a:xfrm>
          <a:prstGeom prst="rect">
            <a:avLst/>
          </a:prstGeom>
          <a:noFill/>
          <a:effectLst/>
        </p:spPr>
        <p:txBody>
          <a:bodyPr wrap="square" lIns="0" rIns="0" tIns="0" bIns="0">
            <a:spAutoFit/>
          </a:bodyPr>
          <a:lstStyle/>
          <a:p>
            <a:pPr algn="l">
              <a:lnSpc>
                <a:spcPct val="120000"/>
              </a:lnSpc>
              <a:spcAft>
                <a:spcPts val="1100"/>
              </a:spcAft>
            </a:pPr>
            <a:r>
              <a:rPr sz="1200" b="0">
                <a:solidFill>
                  <a:srgbClr val="F5F5F7"/>
                </a:solidFill>
                <a:latin typeface="Inter"/>
              </a:rPr>
              <a:t>94.4% of EN country pages have a sibling above 0.90 cosine. Translated country pages run at a median of 0.97 to 0.99. Cutting pages shrinks the set. It does not make any surviving page less similar to its class.</a:t>
            </a:r>
          </a:p>
          <a:p>
            <a:pPr algn="l">
              <a:lnSpc>
                <a:spcPct val="120000"/>
              </a:lnSpc>
              <a:spcAft>
                <a:spcPts val="1100"/>
              </a:spcAft>
            </a:pPr>
            <a:r>
              <a:rPr sz="1200" b="0">
                <a:solidFill>
                  <a:srgbClr val="F5F5F7"/>
                </a:solidFill>
                <a:latin typeface="Inter"/>
              </a:rPr>
              <a:t>Quality has no gradient. Keep, rewrite, fold, and kill buckets score within fractions of a point of each other, and no score correlates with pre-break clicks above 0.22. On these scores the best and worst pages look alike, so these scores don't explain which pages ranked.</a:t>
            </a:r>
          </a:p>
          <a:p>
            <a:pPr algn="l">
              <a:lnSpc>
                <a:spcPct val="120000"/>
              </a:lnSpc>
              <a:spcAft>
                <a:spcPts val="1100"/>
              </a:spcAft>
            </a:pPr>
            <a:r>
              <a:rPr sz="1200" b="0">
                <a:solidFill>
                  <a:srgbClr val="F5F5F7"/>
                </a:solidFill>
                <a:latin typeface="Inter"/>
              </a:rPr>
              <a:t>The policy frame fits the evidence closely. The spam policies name scaled content abuse 'no matter how it's created'. Using AI is not the problem. Near-identical pages at scale are.</a:t>
            </a:r>
          </a:p>
          <a:p>
            <a:pPr algn="l">
              <a:lnSpc>
                <a:spcPct val="120000"/>
              </a:lnSpc>
              <a:spcAft>
                <a:spcPts val="1100"/>
              </a:spcAft>
            </a:pPr>
            <a:r>
              <a:rPr sz="1200" b="0">
                <a:solidFill>
                  <a:srgbClr val="F5F5F7"/>
                </a:solidFill>
                <a:latin typeface="Inter"/>
              </a:rPr>
              <a:t>Only template fixes move scores. The fixes are named authorship (the -3.0 gap) and linked official sources on every country page. They also include requirement labels that match the rest of the page (the Intent gap) and translated metadata on the 8 English-language hubs.</a:t>
            </a:r>
          </a:p>
          <a:p>
            <a:pPr algn="l">
              <a:lnSpc>
                <a:spcPct val="120000"/>
              </a:lnSpc>
              <a:spcAft>
                <a:spcPts val="1100"/>
              </a:spcAft>
            </a:pPr>
            <a:r>
              <a:rPr sz="1200" b="0">
                <a:solidFill>
                  <a:srgbClr val="F5F5F7"/>
                </a:solidFill>
                <a:latin typeface="Inter"/>
              </a:rPr>
              <a:t>The one above-norm asset is writing quality (5.39 vs 5.30). The prose holds up, and the gaps sit in identity, sourcing, and consistent claims.</a:t>
            </a:r>
          </a:p>
          <a:p>
            <a:pPr algn="l">
              <a:lnSpc>
                <a:spcPct val="120000"/>
              </a:lnSpc>
              <a:spcAft>
                <a:spcPts val="1100"/>
              </a:spcAft>
            </a:pPr>
            <a:r>
              <a:rPr sz="1200" b="0">
                <a:solidFill>
                  <a:srgbClr val="F5F5F7"/>
                </a:solidFill>
                <a:latin typeface="Inter"/>
              </a:rPr>
              <a:t>Add no country or locale page the plan does not name. Make each fix once in the shared template, not page by page. Ship the authorship layer. Link the official source behind every country page that stays. Make each country's requirement label match the rest of its page. Translate title tags and meta descriptions on the 8 English-metadata hubs. Have a native speaker translate or edit the es, fr, it, and ar pages that stay. Go ahead with the fold and kill verdicts.</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06 · link profile</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27</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The link profile.</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About 600 of 855 referring domains are spam-flagged, and 782 of 855 point at the homepage. 0 disavow files on record, 2026-09-14.</a:t>
            </a:r>
          </a:p>
          <a:p>
            <a:pPr algn="l">
              <a:lnSpc>
                <a:spcPct val="120000"/>
              </a:lnSpc>
              <a:spcAft>
                <a:spcPts val="1100"/>
              </a:spcAft>
            </a:pPr>
            <a:r>
              <a:rPr sz="1250" b="0">
                <a:solidFill>
                  <a:srgbClr val="F5F5F7"/>
                </a:solidFill>
                <a:latin typeface="Inter"/>
              </a:rPr>
              <a:t>Steady directory and backlink-agency spam has arrived since November 2025.</a:t>
            </a:r>
          </a:p>
          <a:p>
            <a:pPr algn="l">
              <a:lnSpc>
                <a:spcPct val="120000"/>
              </a:lnSpc>
              <a:spcAft>
                <a:spcPts val="1100"/>
              </a:spcAft>
            </a:pPr>
            <a:r>
              <a:rPr sz="1250" b="0">
                <a:solidFill>
                  <a:srgbClr val="F5F5F7"/>
                </a:solidFill>
                <a:latin typeface="Inter"/>
              </a:rPr>
              <a:t>The evidence points away from competitor sabotage. Four named network domains were verified live on 2026-09-14. The practical answer doesn't depend on who placed them.</a:t>
            </a:r>
          </a:p>
        </p:txBody>
      </p:sp>
      <p:pic>
        <p:nvPicPr>
          <p:cNvPr id="9" name="Picture 8" descr="d-links.png"/>
          <p:cNvPicPr>
            <a:picLocks noChangeAspect="1"/>
          </p:cNvPicPr>
          <p:nvPr/>
        </p:nvPicPr>
        <p:blipFill>
          <a:blip r:embed="rId2"/>
          <a:stretch>
            <a:fillRect/>
          </a:stretch>
        </p:blipFill>
        <p:spPr>
          <a:xfrm>
            <a:off x="4617720" y="3023480"/>
            <a:ext cx="7022592" cy="2045479"/>
          </a:xfrm>
          <a:prstGeom prst="rect">
            <a:avLst/>
          </a:prstGeom>
          <a:ln w="12700">
            <a:solidFill>
              <a:srgbClr val="2A2A30"/>
            </a:solidFill>
          </a:ln>
          <a:effectLst/>
        </p:spPr>
      </p:pic>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06 · brand sentiment</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28</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Brand sentiment.</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Trustpilot reads 4.6 stars (2026-09-22) with about 11% 1-star reviews. The category leader, the International Drivers Association, read 4.9 stars with ~4% 1-star on 2026-09-05 and replied to every visible review, negatives included, on 2026-09-14.</a:t>
            </a:r>
          </a:p>
          <a:p>
            <a:pPr algn="l">
              <a:lnSpc>
                <a:spcPct val="120000"/>
              </a:lnSpc>
              <a:spcAft>
                <a:spcPts val="1100"/>
              </a:spcAft>
            </a:pPr>
            <a:r>
              <a:rPr sz="1250" b="0">
                <a:solidFill>
                  <a:srgbClr val="F5F5F7"/>
                </a:solidFill>
                <a:latin typeface="Inter"/>
              </a:rPr>
              <a:t>In the early-September sweep, all 4 sampled AI engines (ChatGPT, Gemini, Perplexity, Claude) advised against using the site.</a:t>
            </a:r>
          </a:p>
          <a:p>
            <a:pPr algn="l">
              <a:lnSpc>
                <a:spcPct val="120000"/>
              </a:lnSpc>
              <a:spcAft>
                <a:spcPts val="1100"/>
              </a:spcAft>
            </a:pPr>
            <a:r>
              <a:rPr sz="1250" b="0">
                <a:solidFill>
                  <a:srgbClr val="F5F5F7"/>
                </a:solidFill>
                <a:latin typeface="Inter"/>
              </a:rPr>
              <a:t>A set of old hostile threads from 2019 to 2022 still ranks for the brand. These threads can't be removed, and they are what AI engines quote. Run the review program and reply parity on Trustpilot (Part 6 Phase 1).</a:t>
            </a:r>
          </a:p>
        </p:txBody>
      </p:sp>
      <p:pic>
        <p:nvPicPr>
          <p:cNvPr id="9" name="Picture 8" descr="live-trustpilot.png"/>
          <p:cNvPicPr>
            <a:picLocks noChangeAspect="1"/>
          </p:cNvPicPr>
          <p:nvPr/>
        </p:nvPicPr>
        <p:blipFill>
          <a:blip r:embed="rId2"/>
          <a:stretch>
            <a:fillRect/>
          </a:stretch>
        </p:blipFill>
        <p:spPr>
          <a:xfrm>
            <a:off x="4617720" y="1928469"/>
            <a:ext cx="7022592" cy="4235500"/>
          </a:xfrm>
          <a:prstGeom prst="rect">
            <a:avLst/>
          </a:prstGeom>
          <a:ln w="12700">
            <a:solidFill>
              <a:srgbClr val="2A2A30"/>
            </a:solidFill>
          </a:ln>
          <a:effectLst/>
        </p:spPr>
      </p:pic>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06 · the official frame</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29</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Third-party corroboration and entity identity.</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The FTC consumer alert names AAA and AATA as the only authorized US issuers of IDPs. The official figure is the U.S. Department of State's 'more than 150 countries' (7 FAM 1436 a, text dated 2015-11-05). It counts countries that honor official IDPs, which the booklet is not.</a:t>
            </a:r>
          </a:p>
          <a:p>
            <a:pPr algn="l">
              <a:lnSpc>
                <a:spcPct val="120000"/>
              </a:lnSpc>
              <a:spcAft>
                <a:spcPts val="1100"/>
              </a:spcAft>
            </a:pPr>
            <a:r>
              <a:rPr sz="1250" b="0">
                <a:solidFill>
                  <a:srgbClr val="F5F5F7"/>
                </a:solidFill>
                <a:latin typeface="Inter"/>
              </a:rPr>
              <a:t>On 2026-09-29 the homepage FAQ said the IDL 'is accepted in 175+ countries worldwide, including the USA, UK, Australia, Japan, and most of Europe'. The site's own FAQ, /countries/, and terms pages exclude Japan, South Korea, and mainland China. By 2026-10-05 the homepage answer no longer named Japan.</a:t>
            </a:r>
          </a:p>
          <a:p>
            <a:pPr algn="l">
              <a:lnSpc>
                <a:spcPct val="120000"/>
              </a:lnSpc>
              <a:spcAft>
                <a:spcPts val="1100"/>
              </a:spcAft>
            </a:pPr>
            <a:r>
              <a:rPr sz="1250" b="0">
                <a:solidFill>
                  <a:srgbClr val="F5F5F7"/>
                </a:solidFill>
                <a:latin typeface="Inter"/>
              </a:rPr>
              <a:t>The site markets an 'International Driver's License' (IDL). The official document governments recognize is the International Driving Permit (IDP). EITA LLC is real: California #201900410571, filed 2019-01-01, good standing.</a:t>
            </a:r>
          </a:p>
        </p:txBody>
      </p:sp>
      <p:pic>
        <p:nvPicPr>
          <p:cNvPr id="9" name="Picture 8" descr="live-usagov.png"/>
          <p:cNvPicPr>
            <a:picLocks noChangeAspect="1"/>
          </p:cNvPicPr>
          <p:nvPr/>
        </p:nvPicPr>
        <p:blipFill>
          <a:blip r:embed="rId2"/>
          <a:stretch>
            <a:fillRect/>
          </a:stretch>
        </p:blipFill>
        <p:spPr>
          <a:xfrm>
            <a:off x="4617720" y="2353665"/>
            <a:ext cx="7022592" cy="3385108"/>
          </a:xfrm>
          <a:prstGeom prst="rect">
            <a:avLst/>
          </a:prstGeom>
          <a:ln w="12700">
            <a:solidFill>
              <a:srgbClr val="2A2A30"/>
            </a:solidFill>
          </a:ln>
          <a:effectLst/>
        </p:spPr>
      </p:pic>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07 · ranked causes</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30</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Ranked cause assessment.</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Rank 1. Automated demotion across the whole site on the final day of the August 2026 spam update. CONFIRMED for timing, breadth, and no manual action. PROBABLE that a spam classifier caused it.</a:t>
            </a:r>
          </a:p>
          <a:p>
            <a:pPr algn="l">
              <a:lnSpc>
                <a:spcPct val="120000"/>
              </a:lnSpc>
              <a:spcAft>
                <a:spcPts val="1100"/>
              </a:spcAft>
            </a:pPr>
            <a:r>
              <a:rPr sz="1250" b="0">
                <a:solidFill>
                  <a:srgbClr val="F5F5F7"/>
                </a:solidFill>
                <a:latin typeface="Inter"/>
              </a:rPr>
              <a:t>Rank 2. Scaled content abuse: the 2026-07-03 to 07-10 mass re-ship. Probably the page set the update caught. Rank 3. Thin trust signals and a split reputation on a YMYL topic. CONFIRMED for the facts. PROBABLE that they cap recovery.</a:t>
            </a:r>
          </a:p>
          <a:p>
            <a:pPr algn="l">
              <a:lnSpc>
                <a:spcPct val="120000"/>
              </a:lnSpc>
              <a:spcAft>
                <a:spcPts val="1100"/>
              </a:spcAft>
            </a:pPr>
            <a:r>
              <a:rPr sz="1250" b="0">
                <a:solidFill>
                  <a:srgbClr val="F5F5F7"/>
                </a:solidFill>
                <a:latin typeface="Inter"/>
              </a:rPr>
              <a:t>Rank 4. Standing risk (link spam through aliases, dormant clone), not the trigger. Rank 5. Link spam: about 600 of 855 referring domains spam-flagged. Ruled out for this update, but a standing risk.</a:t>
            </a:r>
          </a:p>
        </p:txBody>
      </p:sp>
      <p:pic>
        <p:nvPicPr>
          <p:cNvPr id="9" name="Picture 8" descr="d-ranked-causes.png"/>
          <p:cNvPicPr>
            <a:picLocks noChangeAspect="1"/>
          </p:cNvPicPr>
          <p:nvPr/>
        </p:nvPicPr>
        <p:blipFill>
          <a:blip r:embed="rId2"/>
          <a:stretch>
            <a:fillRect/>
          </a:stretch>
        </p:blipFill>
        <p:spPr>
          <a:xfrm>
            <a:off x="4617720" y="2853578"/>
            <a:ext cx="7022592" cy="2385282"/>
          </a:xfrm>
          <a:prstGeom prst="rect">
            <a:avLst/>
          </a:prstGeom>
          <a:ln w="12700">
            <a:solidFill>
              <a:srgbClr val="2A2A30"/>
            </a:solidFill>
          </a:ln>
          <a:effectLst/>
        </p:spPr>
      </p:pic>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07 · alternatives</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31</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Ruling out the simpler explanations.</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Five alternative explanations were tested against the evidence. The collapse is a single-day, sitewide, non-branded step on the final day of the August 2026 spam update. None of the five alternatives explains that signature.</a:t>
            </a:r>
          </a:p>
          <a:p>
            <a:pPr algn="l">
              <a:lnSpc>
                <a:spcPct val="120000"/>
              </a:lnSpc>
              <a:spcAft>
                <a:spcPts val="1100"/>
              </a:spcAft>
            </a:pPr>
            <a:r>
              <a:rPr sz="1250" b="0">
                <a:solidFill>
                  <a:srgbClr val="F5F5F7"/>
                </a:solidFill>
                <a:latin typeface="Inter"/>
              </a:rPr>
              <a:t>Search Console's Manual actions and Security issues reports both read 'No issues detected' on 2026-09-24.</a:t>
            </a:r>
          </a:p>
        </p:txBody>
      </p:sp>
      <p:pic>
        <p:nvPicPr>
          <p:cNvPr id="9" name="Picture 8" descr="d-ruledout.png"/>
          <p:cNvPicPr>
            <a:picLocks noChangeAspect="1"/>
          </p:cNvPicPr>
          <p:nvPr/>
        </p:nvPicPr>
        <p:blipFill>
          <a:blip r:embed="rId2"/>
          <a:stretch>
            <a:fillRect/>
          </a:stretch>
        </p:blipFill>
        <p:spPr>
          <a:xfrm>
            <a:off x="4617720" y="1880809"/>
            <a:ext cx="7022592" cy="4330820"/>
          </a:xfrm>
          <a:prstGeom prst="rect">
            <a:avLst/>
          </a:prstGeom>
          <a:ln w="12700">
            <a:solidFill>
              <a:srgbClr val="2A2A30"/>
            </a:solidFill>
          </a:ln>
          <a:effectLst/>
        </p:spPr>
      </p:pic>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08 · pages in scope</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32</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The verdict sheet classes all 454 audited URLs.</a:t>
            </a:r>
          </a:p>
        </p:txBody>
      </p:sp>
      <p:sp>
        <p:nvSpPr>
          <p:cNvPr id="8" name="Rectangle 7"/>
          <p:cNvSpPr/>
          <p:nvPr/>
        </p:nvSpPr>
        <p:spPr>
          <a:xfrm>
            <a:off x="548640" y="1874519"/>
            <a:ext cx="2602153" cy="1600200"/>
          </a:xfrm>
          <a:prstGeom prst="rect">
            <a:avLst/>
          </a:prstGeom>
          <a:solidFill>
            <a:srgbClr val="111114"/>
          </a:solidFill>
          <a:ln w="9525">
            <a:solidFill>
              <a:srgbClr val="1F1F23"/>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201168"/>
          <a:lstStyle/>
          <a:p>
            <a:pPr algn="ctr">
              <a:spcAft>
                <a:spcPts val="800"/>
              </a:spcAft>
            </a:pPr>
            <a:r>
              <a:rPr sz="4200" b="1">
                <a:solidFill>
                  <a:srgbClr val="F6D538"/>
                </a:solidFill>
                <a:latin typeface="JetBrains Mono"/>
              </a:rPr>
              <a:t>73</a:t>
            </a:r>
          </a:p>
          <a:p>
            <a:pPr>
              <a:lnSpc>
                <a:spcPct val="110000"/>
              </a:lnSpc>
            </a:pPr>
            <a:r>
              <a:rPr sz="900" b="0">
                <a:solidFill>
                  <a:srgbClr val="F5F5F7"/>
                </a:solidFill>
                <a:latin typeface="JetBrains Mono"/>
              </a:rPr>
              <a:t>keep</a:t>
            </a:r>
          </a:p>
        </p:txBody>
      </p:sp>
      <p:sp>
        <p:nvSpPr>
          <p:cNvPr id="9" name="Rectangle 8"/>
          <p:cNvSpPr/>
          <p:nvPr/>
        </p:nvSpPr>
        <p:spPr>
          <a:xfrm>
            <a:off x="3379393" y="1874519"/>
            <a:ext cx="2602153" cy="1600200"/>
          </a:xfrm>
          <a:prstGeom prst="rect">
            <a:avLst/>
          </a:prstGeom>
          <a:solidFill>
            <a:srgbClr val="111114"/>
          </a:solidFill>
          <a:ln w="9525">
            <a:solidFill>
              <a:srgbClr val="1F1F23"/>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201168"/>
          <a:lstStyle/>
          <a:p>
            <a:pPr algn="ctr">
              <a:spcAft>
                <a:spcPts val="800"/>
              </a:spcAft>
            </a:pPr>
            <a:r>
              <a:rPr sz="4200" b="1">
                <a:solidFill>
                  <a:srgbClr val="F6D538"/>
                </a:solidFill>
                <a:latin typeface="JetBrains Mono"/>
              </a:rPr>
              <a:t>70</a:t>
            </a:r>
          </a:p>
          <a:p>
            <a:pPr>
              <a:lnSpc>
                <a:spcPct val="110000"/>
              </a:lnSpc>
            </a:pPr>
            <a:r>
              <a:rPr sz="900" b="0">
                <a:solidFill>
                  <a:srgbClr val="F5F5F7"/>
                </a:solidFill>
                <a:latin typeface="JetBrains Mono"/>
              </a:rPr>
              <a:t>rewrite</a:t>
            </a:r>
          </a:p>
        </p:txBody>
      </p:sp>
      <p:sp>
        <p:nvSpPr>
          <p:cNvPr id="10" name="Rectangle 9"/>
          <p:cNvSpPr/>
          <p:nvPr/>
        </p:nvSpPr>
        <p:spPr>
          <a:xfrm>
            <a:off x="6210147" y="1874519"/>
            <a:ext cx="2602153" cy="1600200"/>
          </a:xfrm>
          <a:prstGeom prst="rect">
            <a:avLst/>
          </a:prstGeom>
          <a:solidFill>
            <a:srgbClr val="111114"/>
          </a:solidFill>
          <a:ln w="9525">
            <a:solidFill>
              <a:srgbClr val="1F1F23"/>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201168"/>
          <a:lstStyle/>
          <a:p>
            <a:pPr algn="ctr">
              <a:spcAft>
                <a:spcPts val="800"/>
              </a:spcAft>
            </a:pPr>
            <a:r>
              <a:rPr sz="4200" b="1">
                <a:solidFill>
                  <a:srgbClr val="F6D538"/>
                </a:solidFill>
                <a:latin typeface="JetBrains Mono"/>
              </a:rPr>
              <a:t>149</a:t>
            </a:r>
          </a:p>
          <a:p>
            <a:pPr>
              <a:lnSpc>
                <a:spcPct val="110000"/>
              </a:lnSpc>
            </a:pPr>
            <a:r>
              <a:rPr sz="900" b="0">
                <a:solidFill>
                  <a:srgbClr val="F5F5F7"/>
                </a:solidFill>
                <a:latin typeface="JetBrains Mono"/>
              </a:rPr>
              <a:t>fold</a:t>
            </a:r>
          </a:p>
        </p:txBody>
      </p:sp>
      <p:sp>
        <p:nvSpPr>
          <p:cNvPr id="11" name="Rectangle 10"/>
          <p:cNvSpPr/>
          <p:nvPr/>
        </p:nvSpPr>
        <p:spPr>
          <a:xfrm>
            <a:off x="9040901" y="1874519"/>
            <a:ext cx="2602153" cy="1600200"/>
          </a:xfrm>
          <a:prstGeom prst="rect">
            <a:avLst/>
          </a:prstGeom>
          <a:solidFill>
            <a:srgbClr val="111114"/>
          </a:solidFill>
          <a:ln w="9525">
            <a:solidFill>
              <a:srgbClr val="1F1F23"/>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201168"/>
          <a:lstStyle/>
          <a:p>
            <a:pPr algn="ctr">
              <a:spcAft>
                <a:spcPts val="800"/>
              </a:spcAft>
            </a:pPr>
            <a:r>
              <a:rPr sz="4200" b="1">
                <a:solidFill>
                  <a:srgbClr val="F6D538"/>
                </a:solidFill>
                <a:latin typeface="JetBrains Mono"/>
              </a:rPr>
              <a:t>162</a:t>
            </a:r>
          </a:p>
          <a:p>
            <a:pPr>
              <a:lnSpc>
                <a:spcPct val="110000"/>
              </a:lnSpc>
            </a:pPr>
            <a:r>
              <a:rPr sz="900" b="0">
                <a:solidFill>
                  <a:srgbClr val="F5F5F7"/>
                </a:solidFill>
                <a:latin typeface="JetBrains Mono"/>
              </a:rPr>
              <a:t>kill</a:t>
            </a:r>
          </a:p>
        </p:txBody>
      </p:sp>
      <p:sp>
        <p:nvSpPr>
          <p:cNvPr id="12" name="TextBox 11"/>
          <p:cNvSpPr txBox="1"/>
          <p:nvPr/>
        </p:nvSpPr>
        <p:spPr>
          <a:xfrm>
            <a:off x="548640" y="3794760"/>
            <a:ext cx="11094415" cy="2377440"/>
          </a:xfrm>
          <a:prstGeom prst="rect">
            <a:avLst/>
          </a:prstGeom>
          <a:noFill/>
          <a:effectLst/>
        </p:spPr>
        <p:txBody>
          <a:bodyPr wrap="square" lIns="0" rIns="0" tIns="0" bIns="0">
            <a:spAutoFit/>
          </a:bodyPr>
          <a:lstStyle/>
          <a:p>
            <a:pPr algn="l">
              <a:lnSpc>
                <a:spcPct val="120000"/>
              </a:lnSpc>
              <a:spcAft>
                <a:spcPts val="1100"/>
              </a:spcAft>
            </a:pPr>
            <a:r>
              <a:rPr sz="1200" b="0">
                <a:solidFill>
                  <a:srgbClr val="F5F5F7"/>
                </a:solidFill>
                <a:latin typeface="Inter"/>
              </a:rPr>
              <a:t>The four classes are keep, rewrite, consolidate, and retire. Fold means consolidate (a 301 into a hub). Kill means retire (a 410). This map covers all 311 fold and kill URLs plus 30 URLs that have no verdict row. The 30 are 14 rental-brand guide redirects, 4 legacy aliases, and 12 pre-migration paths from GA4 landing-page data. The 18 retired /translations/ pages wait on the decision about the university (.edu) links that point at them (Part 4).</a:t>
            </a:r>
          </a:p>
          <a:p>
            <a:pPr algn="l">
              <a:lnSpc>
                <a:spcPct val="120000"/>
              </a:lnSpc>
              <a:spcAft>
                <a:spcPts val="1100"/>
              </a:spcAft>
            </a:pPr>
            <a:r>
              <a:rPr sz="1200" b="0">
                <a:solidFill>
                  <a:srgbClr val="F5F5F7"/>
                </a:solidFill>
                <a:latin typeface="Inter"/>
              </a:rPr>
              <a:t>The Planned action column is the deploy plan, not the current state. The live columns show what each old URL and target returned on 2026-10-05.</a:t>
            </a:r>
          </a:p>
          <a:p>
            <a:pPr algn="l">
              <a:lnSpc>
                <a:spcPct val="120000"/>
              </a:lnSpc>
              <a:spcAft>
                <a:spcPts val="1100"/>
              </a:spcAft>
            </a:pPr>
            <a:r>
              <a:rPr sz="1200" b="0">
                <a:solidFill>
                  <a:srgbClr val="F5F5F7"/>
                </a:solidFill>
                <a:latin typeface="Inter"/>
              </a:rPr>
              <a:t>The verdict sheet and redirect map ship as their own pages and files, because the steps work from them.</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08 · the verdict sheet</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33</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Page-class verdict sheet: 454 URLs.</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One row per URL. Verdicts: keep 73, rewrite 70, fold 149, kill 162. Rewrite is the only bucket that needs writing.</a:t>
            </a:r>
          </a:p>
          <a:p>
            <a:pPr algn="l">
              <a:lnSpc>
                <a:spcPct val="120000"/>
              </a:lnSpc>
              <a:spcAft>
                <a:spcPts val="1100"/>
              </a:spcAft>
            </a:pPr>
            <a:r>
              <a:rPr sz="1250" b="0">
                <a:solidFill>
                  <a:srgbClr val="F5F5F7"/>
                </a:solidFill>
                <a:latin typeface="Inter"/>
              </a:rPr>
              <a:t>The GA columns are the GA4 landing-page export (all users, all channels, 2026-01-01 to 2026-09-26).</a:t>
            </a:r>
          </a:p>
        </p:txBody>
      </p:sp>
      <p:pic>
        <p:nvPicPr>
          <p:cNvPr id="9" name="Picture 8" descr="d-b1.png"/>
          <p:cNvPicPr>
            <a:picLocks noChangeAspect="1"/>
          </p:cNvPicPr>
          <p:nvPr/>
        </p:nvPicPr>
        <p:blipFill>
          <a:blip r:embed="rId2"/>
          <a:stretch>
            <a:fillRect/>
          </a:stretch>
        </p:blipFill>
        <p:spPr>
          <a:xfrm>
            <a:off x="4957423" y="1783080"/>
            <a:ext cx="6343184" cy="4526280"/>
          </a:xfrm>
          <a:prstGeom prst="rect">
            <a:avLst/>
          </a:prstGeom>
          <a:ln w="12700">
            <a:solidFill>
              <a:srgbClr val="2A2A30"/>
            </a:solidFill>
          </a:ln>
          <a:effectLst/>
        </p:spPr>
      </p:pic>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08 · the redirect map</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34</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Consolidation and redirect map: 341 rows.</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The plan redirects 179 rows (301) to the closest matching page and removes 162 rows (410).</a:t>
            </a:r>
          </a:p>
          <a:p>
            <a:pPr algn="l">
              <a:lnSpc>
                <a:spcPct val="120000"/>
              </a:lnSpc>
              <a:spcAft>
                <a:spcPts val="1100"/>
              </a:spcAft>
            </a:pPr>
            <a:r>
              <a:rPr sz="1250" b="0">
                <a:solidFill>
                  <a:srgbClr val="F5F5F7"/>
                </a:solidFill>
                <a:latin typeface="Inter"/>
              </a:rPr>
              <a:t>15 rows can ship now, including 11 of the 12 pre-migration rows (-uk/ to /united-kingdom/ among them). The 35 rows that fold translated country pages into /es/, /fr/, and /ar/ ship as each locale hub gains a row for that country. Stage 3: ship the 129 rows that point to the 6 new hub and guide pages. Stage 4, after E-ITA reviews the fold and kill lists: ship the 162 rows that return 410.</a:t>
            </a:r>
          </a:p>
        </p:txBody>
      </p:sp>
      <p:pic>
        <p:nvPicPr>
          <p:cNvPr id="9" name="Picture 8" descr="d-b2.png"/>
          <p:cNvPicPr>
            <a:picLocks noChangeAspect="1"/>
          </p:cNvPicPr>
          <p:nvPr/>
        </p:nvPicPr>
        <p:blipFill>
          <a:blip r:embed="rId2"/>
          <a:stretch>
            <a:fillRect/>
          </a:stretch>
        </p:blipFill>
        <p:spPr>
          <a:xfrm>
            <a:off x="5372996" y="1783080"/>
            <a:ext cx="5512039" cy="4526280"/>
          </a:xfrm>
          <a:prstGeom prst="rect">
            <a:avLst/>
          </a:prstGeom>
          <a:ln w="12700">
            <a:solidFill>
              <a:srgbClr val="2A2A30"/>
            </a:solidFill>
          </a:ln>
          <a:effectLst/>
        </p:spPr>
      </p:pic>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09 · ai-search</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35</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AI-search standing.</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All 4 tested AI engines advised against the site in early September. The early-September baseline is 4 of 4 negative, anchored on the FTC alert, the forum threads, and the site's own claims.</a:t>
            </a:r>
          </a:p>
          <a:p>
            <a:pPr algn="l">
              <a:lnSpc>
                <a:spcPct val="120000"/>
              </a:lnSpc>
              <a:spcAft>
                <a:spcPts val="1100"/>
              </a:spcAft>
            </a:pPr>
            <a:r>
              <a:rPr sz="1250" b="0">
                <a:solidFill>
                  <a:srgbClr val="F5F5F7"/>
                </a:solidFill>
                <a:latin typeface="Inter"/>
              </a:rPr>
              <a:t>On 'best place to get an international driving permit online 2026?', every engine names AAA as the only fully legitimate option.</a:t>
            </a:r>
          </a:p>
        </p:txBody>
      </p:sp>
      <p:pic>
        <p:nvPicPr>
          <p:cNvPr id="9" name="Picture 8" descr="d-sweep.png"/>
          <p:cNvPicPr>
            <a:picLocks noChangeAspect="1"/>
          </p:cNvPicPr>
          <p:nvPr/>
        </p:nvPicPr>
        <p:blipFill>
          <a:blip r:embed="rId2"/>
          <a:stretch>
            <a:fillRect/>
          </a:stretch>
        </p:blipFill>
        <p:spPr>
          <a:xfrm>
            <a:off x="4617720" y="3196712"/>
            <a:ext cx="7022592" cy="1699014"/>
          </a:xfrm>
          <a:prstGeom prst="rect">
            <a:avLst/>
          </a:prstGeom>
          <a:ln w="12700">
            <a:solidFill>
              <a:srgbClr val="2A2A30"/>
            </a:solidFill>
          </a:ln>
          <a:effectLst/>
        </p:spPr>
      </p:pic>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09 · access layer</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36</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Crawler and access layer, checked 2026-09-17.</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The WAF returns 403 to GPTBot, ClaudeBot, Bytespider, CCBot, and Amazonbot (2026-10-05), but PerplexityBot passes. /llms.txt returns 404. FAQPage only. Organization and WebSite are absent.</a:t>
            </a:r>
          </a:p>
          <a:p>
            <a:pPr algn="l">
              <a:lnSpc>
                <a:spcPct val="120000"/>
              </a:lnSpc>
              <a:spcAft>
                <a:spcPts val="1100"/>
              </a:spcAft>
            </a:pPr>
            <a:r>
              <a:rPr sz="1250" b="0">
                <a:solidFill>
                  <a:srgbClr val="F5F5F7"/>
                </a:solidFill>
                <a:latin typeface="Inter"/>
              </a:rPr>
              <a:t>The search and user crawlers get through: OAI-SearchBot, ChatGPT-User, Claude-SearchBot, Claude-User, and PerplexityBot (checked 2026-09-29). The block stops the data crawlers GPTBot, ClaudeBot, Bytespider, CCBot, and Amazonbot. Google is not affected.</a:t>
            </a:r>
          </a:p>
        </p:txBody>
      </p:sp>
      <p:pic>
        <p:nvPicPr>
          <p:cNvPr id="9" name="Picture 8" descr="d-access.png"/>
          <p:cNvPicPr>
            <a:picLocks noChangeAspect="1"/>
          </p:cNvPicPr>
          <p:nvPr/>
        </p:nvPicPr>
        <p:blipFill>
          <a:blip r:embed="rId2"/>
          <a:stretch>
            <a:fillRect/>
          </a:stretch>
        </p:blipFill>
        <p:spPr>
          <a:xfrm>
            <a:off x="5265451" y="1783080"/>
            <a:ext cx="5727129" cy="4526280"/>
          </a:xfrm>
          <a:prstGeom prst="rect">
            <a:avLst/>
          </a:prstGeom>
          <a:ln w="12700">
            <a:solidFill>
              <a:srgbClr val="2A2A30"/>
            </a:solidFill>
          </a:ln>
          <a:effectLst/>
        </p:spPr>
      </p:pic>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09 · demand</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37</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Where the lost demand sits.</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The demand map ranks what was lost, by query, by intent, and by the country each query names.</a:t>
            </a:r>
          </a:p>
          <a:p>
            <a:pPr algn="l">
              <a:lnSpc>
                <a:spcPct val="120000"/>
              </a:lnSpc>
              <a:spcAft>
                <a:spcPts val="1100"/>
              </a:spcAft>
            </a:pPr>
            <a:r>
              <a:rPr sz="1250" b="0">
                <a:solidFill>
                  <a:srgbClr val="F5F5F7"/>
                </a:solidFill>
                <a:latin typeface="Inter"/>
              </a:rPr>
              <a:t>Query exports cover the identifiable slice: 94.9 of 275.5 pre-break daily clicks, and 15.4 of 30.9 post-break.</a:t>
            </a:r>
          </a:p>
        </p:txBody>
      </p:sp>
      <p:pic>
        <p:nvPicPr>
          <p:cNvPr id="9" name="Picture 8" descr="d-demand.png"/>
          <p:cNvPicPr>
            <a:picLocks noChangeAspect="1"/>
          </p:cNvPicPr>
          <p:nvPr/>
        </p:nvPicPr>
        <p:blipFill>
          <a:blip r:embed="rId2"/>
          <a:stretch>
            <a:fillRect/>
          </a:stretch>
        </p:blipFill>
        <p:spPr>
          <a:xfrm>
            <a:off x="4617720" y="2397176"/>
            <a:ext cx="7022592" cy="3298086"/>
          </a:xfrm>
          <a:prstGeom prst="rect">
            <a:avLst/>
          </a:prstGeom>
          <a:ln w="12700">
            <a:solidFill>
              <a:srgbClr val="2A2A30"/>
            </a:solidFill>
          </a:ln>
          <a:effectLst/>
        </p:spPr>
      </p:pic>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09 · trust ladder</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38</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Trust sets the category ceiling.</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On this audit's own E-E-A-T rubric, the site scores 3.23 of 10, against 3.94 for the private-vendor set and 7.00 for the official issuer.</a:t>
            </a:r>
          </a:p>
          <a:p>
            <a:pPr algn="l">
              <a:lnSpc>
                <a:spcPct val="120000"/>
              </a:lnSpc>
              <a:spcAft>
                <a:spcPts val="1100"/>
              </a:spcAft>
            </a:pPr>
            <a:r>
              <a:rPr sz="1250" b="0">
                <a:solidFill>
                  <a:srgbClr val="F5F5F7"/>
                </a:solidFill>
                <a:latin typeface="Inter"/>
              </a:rPr>
              <a:t>Even the strongest private vendor trails the official issuer by 2.00 points.</a:t>
            </a:r>
          </a:p>
        </p:txBody>
      </p:sp>
      <p:pic>
        <p:nvPicPr>
          <p:cNvPr id="9" name="Picture 8" descr="d-ladder.png"/>
          <p:cNvPicPr>
            <a:picLocks noChangeAspect="1"/>
          </p:cNvPicPr>
          <p:nvPr/>
        </p:nvPicPr>
        <p:blipFill>
          <a:blip r:embed="rId2"/>
          <a:stretch>
            <a:fillRect/>
          </a:stretch>
        </p:blipFill>
        <p:spPr>
          <a:xfrm>
            <a:off x="4617720" y="3526521"/>
            <a:ext cx="7022592" cy="1039396"/>
          </a:xfrm>
          <a:prstGeom prst="rect">
            <a:avLst/>
          </a:prstGeom>
          <a:ln w="12700">
            <a:solidFill>
              <a:srgbClr val="2A2A30"/>
            </a:solidFill>
          </a:ln>
          <a:effectLst/>
        </p:spPr>
      </p:pic>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09 · the supply chain</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39</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The AI answer supply chain.</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The early-September four-engine answer sweep captured every source domain.</a:t>
            </a:r>
          </a:p>
          <a:p>
            <a:pPr algn="l">
              <a:lnSpc>
                <a:spcPct val="120000"/>
              </a:lnSpc>
              <a:spcAft>
                <a:spcPts val="1100"/>
              </a:spcAft>
            </a:pPr>
            <a:r>
              <a:rPr sz="1250" b="0">
                <a:solidFill>
                  <a:srgbClr val="F5F5F7"/>
                </a:solidFill>
                <a:latin typeface="Inter"/>
              </a:rPr>
              <a:t>The slots exist. Fast IDP holds a Q3 slot and PriorityIDP a Q1 slot (Part 5.1). The right-hand column shows the Part 6 asset for each.</a:t>
            </a:r>
          </a:p>
        </p:txBody>
      </p:sp>
      <p:pic>
        <p:nvPicPr>
          <p:cNvPr id="9" name="Picture 8" descr="d-supplychain.png"/>
          <p:cNvPicPr>
            <a:picLocks noChangeAspect="1"/>
          </p:cNvPicPr>
          <p:nvPr/>
        </p:nvPicPr>
        <p:blipFill>
          <a:blip r:embed="rId2"/>
          <a:stretch>
            <a:fillRect/>
          </a:stretch>
        </p:blipFill>
        <p:spPr>
          <a:xfrm>
            <a:off x="4617720" y="2640369"/>
            <a:ext cx="7022592" cy="2811701"/>
          </a:xfrm>
          <a:prstGeom prst="rect">
            <a:avLst/>
          </a:prstGeom>
          <a:ln w="12700">
            <a:solidFill>
              <a:srgbClr val="2A2A30"/>
            </a:solidFill>
          </a:ln>
          <a:effectLst/>
        </p:spPr>
      </p:pic>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09 · the grey plays</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40</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The grey plays, scored.</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Three plays surfaced during the audit that sit near policy lines. Each is scored against the documented policy text.</a:t>
            </a:r>
          </a:p>
          <a:p>
            <a:pPr algn="l">
              <a:lnSpc>
                <a:spcPct val="120000"/>
              </a:lnSpc>
              <a:spcAft>
                <a:spcPts val="1100"/>
              </a:spcAft>
            </a:pPr>
            <a:r>
              <a:rPr sz="1250" b="0">
                <a:solidFill>
                  <a:srgbClr val="F5F5F7"/>
                </a:solidFill>
                <a:latin typeface="Inter"/>
              </a:rPr>
              <a:t>Verdicts are DO, DO NOT, or NO-TEST. Google Ads policy states that an authorized provider's domain must be 'linked from an official government website and explicitly referenced as authorized'.</a:t>
            </a:r>
          </a:p>
        </p:txBody>
      </p:sp>
      <p:pic>
        <p:nvPicPr>
          <p:cNvPr id="9" name="Picture 8" descr="d-greyplays.png"/>
          <p:cNvPicPr>
            <a:picLocks noChangeAspect="1"/>
          </p:cNvPicPr>
          <p:nvPr/>
        </p:nvPicPr>
        <p:blipFill>
          <a:blip r:embed="rId2"/>
          <a:stretch>
            <a:fillRect/>
          </a:stretch>
        </p:blipFill>
        <p:spPr>
          <a:xfrm>
            <a:off x="4617720" y="3180055"/>
            <a:ext cx="7022592" cy="1732328"/>
          </a:xfrm>
          <a:prstGeom prst="rect">
            <a:avLst/>
          </a:prstGeom>
          <a:ln w="12700">
            <a:solidFill>
              <a:srgbClr val="2A2A30"/>
            </a:solidFill>
          </a:ln>
          <a:effectLst/>
        </p:spPr>
      </p:pic>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09 · market context</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41</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Demand was flat.</a:t>
            </a:r>
          </a:p>
        </p:txBody>
      </p:sp>
      <p:sp>
        <p:nvSpPr>
          <p:cNvPr id="8" name="TextBox 7"/>
          <p:cNvSpPr txBox="1"/>
          <p:nvPr/>
        </p:nvSpPr>
        <p:spPr>
          <a:xfrm>
            <a:off x="548640" y="1965960"/>
            <a:ext cx="10058400" cy="4206240"/>
          </a:xfrm>
          <a:prstGeom prst="rect">
            <a:avLst/>
          </a:prstGeom>
          <a:noFill/>
          <a:effectLst/>
        </p:spPr>
        <p:txBody>
          <a:bodyPr wrap="square" lIns="0" rIns="0" tIns="0" bIns="0">
            <a:spAutoFit/>
          </a:bodyPr>
          <a:lstStyle/>
          <a:p>
            <a:pPr algn="l">
              <a:lnSpc>
                <a:spcPct val="120000"/>
              </a:lnSpc>
              <a:spcAft>
                <a:spcPts val="1100"/>
              </a:spcAft>
            </a:pPr>
            <a:r>
              <a:rPr sz="1300" b="0">
                <a:solidFill>
                  <a:srgbClr val="F5F5F7"/>
                </a:solidFill>
                <a:latin typeface="Inter"/>
              </a:rPr>
              <a:t>Global international arrivals grew 4% in 2025 to 1.52 billion (UN Tourism, 2026-01-20). NTTO's March 2026 release shows US citizen departures up 5.2% year over year.</a:t>
            </a:r>
          </a:p>
          <a:p>
            <a:pPr algn="l">
              <a:lnSpc>
                <a:spcPct val="120000"/>
              </a:lnSpc>
              <a:spcAft>
                <a:spcPts val="1100"/>
              </a:spcAft>
            </a:pPr>
            <a:r>
              <a:rPr sz="1300" b="0">
                <a:solidFill>
                  <a:srgbClr val="F5F5F7"/>
                </a:solidFill>
                <a:latin typeface="Inter"/>
              </a:rPr>
              <a:t>The monthly figures swing, so read a single month as a reading, not a trend.</a:t>
            </a:r>
          </a:p>
          <a:p>
            <a:pPr algn="l">
              <a:lnSpc>
                <a:spcPct val="120000"/>
              </a:lnSpc>
              <a:spcAft>
                <a:spcPts val="1100"/>
              </a:spcAft>
            </a:pPr>
            <a:r>
              <a:rPr sz="1300" b="0">
                <a:solidFill>
                  <a:srgbClr val="F5F5F7"/>
                </a:solidFill>
                <a:latin typeface="Inter"/>
              </a:rPr>
              <a:t>Category demand did not break. Google Trends for 'international driving permit' in the US (daily index, read 2026-09-16) averaged 30 in the 7 days before 2026-08-21. It averaged 27 in the 7 days after.</a:t>
            </a:r>
          </a:p>
          <a:p>
            <a:pPr algn="l">
              <a:lnSpc>
                <a:spcPct val="120000"/>
              </a:lnSpc>
              <a:spcAft>
                <a:spcPts val="1100"/>
              </a:spcAft>
            </a:pPr>
            <a:r>
              <a:rPr sz="1300" b="0">
                <a:solidFill>
                  <a:srgbClr val="F5F5F7"/>
                </a:solidFill>
                <a:latin typeface="Inter"/>
              </a:rPr>
              <a:t>Verdict: demand did not collapse. Google Trends moved from 30 to 27 across the break, against an 88.8% click loss. Demand is ruled out as the cause.</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09 · measurement integrity</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42</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What the analytics can prove.</a:t>
            </a:r>
          </a:p>
        </p:txBody>
      </p:sp>
      <p:sp>
        <p:nvSpPr>
          <p:cNvPr id="8" name="TextBox 7"/>
          <p:cNvSpPr txBox="1"/>
          <p:nvPr/>
        </p:nvSpPr>
        <p:spPr>
          <a:xfrm>
            <a:off x="548640" y="1965960"/>
            <a:ext cx="10058400" cy="420624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Conversion tracking cannot currently certify the size of the business loss. GA4 recorded zero visits for 26 straight days, 2026-07-02 to 07-27, while Search Console clicks ran 214 to 340/day. The setting that counted checkouts as key events stopped working in the 2026-07-02 to 2026-07-28 outage-fix window. generate_lead events make up 86.5% of key events since the collapse (4,661 of 5,390). 68% of them come from visits GA4 labels '(not set)', which started on 2026-07-28, the day tracking came back. Those visits are 19.4% of all visits and carry 58.3% of completed orders.</a:t>
            </a:r>
          </a:p>
          <a:p>
            <a:pPr algn="l">
              <a:lnSpc>
                <a:spcPct val="120000"/>
              </a:lnSpc>
              <a:spcAft>
                <a:spcPts val="1100"/>
              </a:spcAft>
            </a:pPr>
            <a:r>
              <a:rPr sz="1250" b="0">
                <a:solidFill>
                  <a:srgbClr val="F5F5F7"/>
                </a:solidFill>
                <a:latin typeface="Inter"/>
              </a:rPr>
              <a:t>What survives audit: order_complete fell 45.5/day to 30.4/day (-33%). Daily orders attributed to organic search fell 92%, tracking the click collapse almost exactly. Revenue was never sent to GA4, so no dollar figure exists in analytics.</a:t>
            </a:r>
          </a:p>
          <a:p>
            <a:pPr algn="l">
              <a:lnSpc>
                <a:spcPct val="120000"/>
              </a:lnSpc>
              <a:spcAft>
                <a:spcPts val="1100"/>
              </a:spcAft>
            </a:pPr>
            <a:r>
              <a:rPr sz="1250" b="0">
                <a:solidFill>
                  <a:srgbClr val="F5F5F7"/>
                </a:solidFill>
                <a:latin typeface="Inter"/>
              </a:rPr>
              <a:t>Any dollarized loss claim is unverifiable today. Clean instrumentation is a precondition for any dollarized claim.</a:t>
            </a:r>
          </a:p>
          <a:p>
            <a:pPr algn="l">
              <a:lnSpc>
                <a:spcPct val="120000"/>
              </a:lnSpc>
              <a:spcAft>
                <a:spcPts val="1100"/>
              </a:spcAft>
            </a:pPr>
            <a:r>
              <a:rPr sz="1250" b="0">
                <a:solidFill>
                  <a:srgbClr val="F5F5F7"/>
                </a:solidFill>
                <a:latin typeface="Inter"/>
              </a:rPr>
              <a:t>Optional: identify what fires generate_lead and the '(not set)' visits. Tag it or exclude it. Track absolute daily completed, non-test order counts, plus monthly revenue and AOV. Count orders from E-ITA's order dashboard. Do not quote raw key events until the identity gap closes.</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09 · scenarios</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43</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Recovery scenarios.</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The recovery scenarios are read at day 90 (about 2026-12-20) and day 180 (about 2027-03-20), counted from the 2026-09-21 audit baseline.</a:t>
            </a:r>
          </a:p>
          <a:p>
            <a:pPr algn="l">
              <a:lnSpc>
                <a:spcPct val="120000"/>
              </a:lnSpc>
              <a:spcAft>
                <a:spcPts val="1100"/>
              </a:spcAft>
            </a:pPr>
            <a:r>
              <a:rPr sz="1250" b="0">
                <a:solidFill>
                  <a:srgbClr val="F5F5F7"/>
                </a:solidFill>
                <a:latin typeface="Inter"/>
              </a:rPr>
              <a:t>The scenarios are planning ranges, not promises.</a:t>
            </a:r>
          </a:p>
          <a:p>
            <a:pPr algn="l">
              <a:lnSpc>
                <a:spcPct val="120000"/>
              </a:lnSpc>
              <a:spcAft>
                <a:spcPts val="1100"/>
              </a:spcAft>
            </a:pPr>
            <a:r>
              <a:rPr sz="1250" b="0">
                <a:solidFill>
                  <a:srgbClr val="F5F5F7"/>
                </a:solidFill>
                <a:latin typeface="Inter"/>
              </a:rPr>
              <a:t>Rebound 1 multiplied trough clicks by 1.69 in about 15 weeks. The floor is 30.9, minus the roughly 2.0/day trickle the redirect map removes: about 29. The 100 figure (30% of the 244.6/day loss restored) is a target, not an anchor. The June 2025 core retention ratio, 365.9 of 467.2, is 78%. Held against the 270 path, that is about 211, rounded down to 200.</a:t>
            </a:r>
          </a:p>
        </p:txBody>
      </p:sp>
      <p:pic>
        <p:nvPicPr>
          <p:cNvPr id="9" name="Picture 8" descr="d-scenarios.png"/>
          <p:cNvPicPr>
            <a:picLocks noChangeAspect="1"/>
          </p:cNvPicPr>
          <p:nvPr/>
        </p:nvPicPr>
        <p:blipFill>
          <a:blip r:embed="rId2"/>
          <a:stretch>
            <a:fillRect/>
          </a:stretch>
        </p:blipFill>
        <p:spPr>
          <a:xfrm>
            <a:off x="4617720" y="3506533"/>
            <a:ext cx="7022592" cy="1079373"/>
          </a:xfrm>
          <a:prstGeom prst="rect">
            <a:avLst/>
          </a:prstGeom>
          <a:ln w="12700">
            <a:solidFill>
              <a:srgbClr val="2A2A30"/>
            </a:solidFill>
          </a:ln>
          <a:effectLst/>
        </p:spPr>
      </p:pic>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10 · why not roll back</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44</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Why not roll back.</a:t>
            </a:r>
          </a:p>
        </p:txBody>
      </p:sp>
      <p:sp>
        <p:nvSpPr>
          <p:cNvPr id="8" name="TextBox 7"/>
          <p:cNvSpPr txBox="1"/>
          <p:nvPr/>
        </p:nvSpPr>
        <p:spPr>
          <a:xfrm>
            <a:off x="548640" y="1965960"/>
            <a:ext cx="10058400" cy="4206240"/>
          </a:xfrm>
          <a:prstGeom prst="rect">
            <a:avLst/>
          </a:prstGeom>
          <a:noFill/>
          <a:effectLst/>
        </p:spPr>
        <p:txBody>
          <a:bodyPr wrap="square" lIns="0" rIns="0" tIns="0" bIns="0">
            <a:spAutoFit/>
          </a:bodyPr>
          <a:lstStyle/>
          <a:p>
            <a:pPr algn="l">
              <a:lnSpc>
                <a:spcPct val="120000"/>
              </a:lnSpc>
              <a:spcAft>
                <a:spcPts val="1100"/>
              </a:spcAft>
            </a:pPr>
            <a:r>
              <a:rPr sz="1300" b="0">
                <a:solidFill>
                  <a:srgbClr val="F5F5F7"/>
                </a:solidFill>
                <a:latin typeface="Inter"/>
              </a:rPr>
              <a:t>Should the site roll back to an earlier version? No. The archive snapshots from 2024 to 2026 show that every earlier version carried the same page template and the same claims. The release history (from 2026-03-28) shows the same for every version since then.</a:t>
            </a:r>
          </a:p>
          <a:p>
            <a:pPr algn="l">
              <a:lnSpc>
                <a:spcPct val="120000"/>
              </a:lnSpc>
              <a:spcAft>
                <a:spcPts val="1100"/>
              </a:spcAft>
            </a:pPr>
            <a:r>
              <a:rPr sz="1300" b="0">
                <a:solidFill>
                  <a:srgbClr val="F5F5F7"/>
                </a:solidFill>
                <a:latin typeface="Inter"/>
              </a:rPr>
              <a:t>Older code would also reopen security holes that have since been patched: the release log records Statamic security updates on 2026-06-27 and 2026-09-12 (Part 2).</a:t>
            </a:r>
          </a:p>
          <a:p>
            <a:pPr algn="l">
              <a:lnSpc>
                <a:spcPct val="120000"/>
              </a:lnSpc>
              <a:spcAft>
                <a:spcPts val="1100"/>
              </a:spcAft>
            </a:pPr>
            <a:r>
              <a:rPr sz="1300" b="0">
                <a:solidFill>
                  <a:srgbClr val="F5F5F7"/>
                </a:solidFill>
                <a:latin typeface="Inter"/>
              </a:rPr>
              <a:t>Rolling back would not remove what Google demoted. The phased rebuild is built to remove it.</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10 · the phases</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45</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5 phases, run in order.</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Work the phases in order. The weeks and dates in this plan are a recommended order, not deadlines.</a:t>
            </a:r>
          </a:p>
          <a:p>
            <a:pPr algn="l">
              <a:lnSpc>
                <a:spcPct val="120000"/>
              </a:lnSpc>
              <a:spcAft>
                <a:spcPts val="1100"/>
              </a:spcAft>
            </a:pPr>
            <a:r>
              <a:rPr sz="1250" b="0">
                <a:solidFill>
                  <a:srgbClr val="F5F5F7"/>
                </a:solidFill>
                <a:latin typeface="Inter"/>
              </a:rPr>
              <a:t>15 steps, each with an acceptance check. Ship 15 redirects now, and only those 15. Part 6 is the full implementation guide, and Part 7 is the measurement framework.</a:t>
            </a:r>
          </a:p>
          <a:p>
            <a:pPr algn="l">
              <a:lnSpc>
                <a:spcPct val="120000"/>
              </a:lnSpc>
              <a:spcAft>
                <a:spcPts val="1100"/>
              </a:spcAft>
            </a:pPr>
            <a:r>
              <a:rPr sz="1250" b="0">
                <a:solidFill>
                  <a:srgbClr val="F5F5F7"/>
                </a:solidFill>
                <a:latin typeface="Inter"/>
              </a:rPr>
              <a:t>The recommended targets are these: every row of the redirect map working by 2026-11-15, and all 70 rewrites live by 2027-01-31. Recovery is judged against thresholds set before any recovery data existed, with a final read on 2027-03-31 (Part 7).</a:t>
            </a:r>
          </a:p>
        </p:txBody>
      </p:sp>
      <p:pic>
        <p:nvPicPr>
          <p:cNvPr id="9" name="Picture 8" descr="d-plan.png"/>
          <p:cNvPicPr>
            <a:picLocks noChangeAspect="1"/>
          </p:cNvPicPr>
          <p:nvPr/>
        </p:nvPicPr>
        <p:blipFill>
          <a:blip r:embed="rId2"/>
          <a:stretch>
            <a:fillRect/>
          </a:stretch>
        </p:blipFill>
        <p:spPr>
          <a:xfrm>
            <a:off x="4617720" y="2790282"/>
            <a:ext cx="7022592" cy="2511875"/>
          </a:xfrm>
          <a:prstGeom prst="rect">
            <a:avLst/>
          </a:prstGeom>
          <a:ln w="12700">
            <a:solidFill>
              <a:srgbClr val="2A2A30"/>
            </a:solidFill>
          </a:ln>
          <a:effectLst/>
        </p:spPr>
      </p:pic>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10 · phase 0</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46</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Phase 0: first (measurement and safety).</a:t>
            </a:r>
          </a:p>
        </p:txBody>
      </p:sp>
      <p:sp>
        <p:nvSpPr>
          <p:cNvPr id="8" name="TextBox 7"/>
          <p:cNvSpPr txBox="1"/>
          <p:nvPr/>
        </p:nvSpPr>
        <p:spPr>
          <a:xfrm>
            <a:off x="548640" y="1965960"/>
            <a:ext cx="10058400" cy="4206240"/>
          </a:xfrm>
          <a:prstGeom prst="rect">
            <a:avLst/>
          </a:prstGeom>
          <a:noFill/>
          <a:effectLst/>
        </p:spPr>
        <p:txBody>
          <a:bodyPr wrap="square" lIns="0" rIns="0" tIns="0" bIns="0">
            <a:spAutoFit/>
          </a:bodyPr>
          <a:lstStyle/>
          <a:p>
            <a:pPr algn="l">
              <a:lnSpc>
                <a:spcPct val="120000"/>
              </a:lnSpc>
              <a:spcAft>
                <a:spcPts val="1100"/>
              </a:spcAft>
            </a:pPr>
            <a:r>
              <a:rPr sz="1200" b="0">
                <a:solidFill>
                  <a:srgbClr val="F5F5F7"/>
                </a:solidFill>
                <a:latin typeface="Inter"/>
              </a:rPr>
              <a:t>Step 1. Ship the claims fix. Keep a country number E-ITA can back, and drop the words 'accept', 'accepted' and 'valid'. Publish the exclusion list. Keep the 8-minute line with the condition from the Terms. Say what the higher-fee urgent option adds. Make the same edits on the order form at apply.e-ita.org. It serves 2 variants at random, a one-page form and a 5-step form. Why: on 2026-09-29 the homepage contradicted the site's own FAQ, and Perplexity listed the '175+ countries' claim as a warning sign (Part 3.3, Part 5.1).</a:t>
            </a:r>
          </a:p>
          <a:p>
            <a:pPr algn="l">
              <a:lnSpc>
                <a:spcPct val="120000"/>
              </a:lnSpc>
              <a:spcAft>
                <a:spcPts val="1100"/>
              </a:spcAft>
            </a:pPr>
            <a:r>
              <a:rPr sz="1200" b="0">
                <a:solidFill>
                  <a:srgbClr val="F5F5F7"/>
                </a:solidFill>
                <a:latin typeface="Inter"/>
              </a:rPr>
              <a:t>Step 2. Set the measurement rules. Count orders from E-ITA's own order dashboard, which already tracks them. Log every deploy in the change log on the day it ships. Treat GA4 figures from 2026-07-02 to 07-27 as void. Why: 86.5% of GA4 key events since the collapse are not orders, and dated deploys separate site changes from Google updates (Part 5.5).</a:t>
            </a:r>
          </a:p>
          <a:p>
            <a:pPr algn="l">
              <a:lnSpc>
                <a:spcPct val="120000"/>
              </a:lnSpc>
              <a:spcAft>
                <a:spcPts val="1100"/>
              </a:spcAft>
            </a:pPr>
            <a:r>
              <a:rPr sz="1200" b="0">
                <a:solidFill>
                  <a:srgbClr val="F5F5F7"/>
                </a:solidFill>
                <a:latin typeface="Inter"/>
              </a:rPr>
              <a:t>Step 3. Ship 15 redirects now, and only those 15. The other 164 redirects wait: 129 until their target pages exist, and 35 until each locale hub has a row for that country. The 162 removals wait for E-ITA's review. Start with /international-drivers-license-uk/ to /united-kingdom/.</a:t>
            </a:r>
          </a:p>
          <a:p>
            <a:pPr algn="l">
              <a:lnSpc>
                <a:spcPct val="120000"/>
              </a:lnSpc>
              <a:spcAft>
                <a:spcPts val="1100"/>
              </a:spcAft>
            </a:pPr>
            <a:r>
              <a:rPr sz="1200" b="0">
                <a:solidFill>
                  <a:srgbClr val="F5F5F7"/>
                </a:solidFill>
                <a:latin typeface="Inter"/>
              </a:rPr>
              <a:t>Why the kills return 410, not 301. Google can treat a redirect to an unrelated page as a soft 404. The plan uses 410 because it says the removal is deliberate.</a:t>
            </a:r>
          </a:p>
          <a:p>
            <a:pPr algn="l">
              <a:lnSpc>
                <a:spcPct val="120000"/>
              </a:lnSpc>
              <a:spcAft>
                <a:spcPts val="1100"/>
              </a:spcAft>
            </a:pPr>
            <a:r>
              <a:rPr sz="1200" b="0">
                <a:solidFill>
                  <a:srgbClr val="F5F5F7"/>
                </a:solidFill>
                <a:latin typeface="Inter"/>
              </a:rPr>
              <a:t>Step 4. Review, then file, the disavow (optional insurance). Review it by hand, then upload only what passes the review.</a:t>
            </a:r>
          </a:p>
          <a:p>
            <a:pPr algn="l">
              <a:lnSpc>
                <a:spcPct val="120000"/>
              </a:lnSpc>
              <a:spcAft>
                <a:spcPts val="1100"/>
              </a:spcAft>
            </a:pPr>
            <a:r>
              <a:rPr sz="1200" b="0">
                <a:solidFill>
                  <a:srgbClr val="F5F5F7"/>
                </a:solidFill>
                <a:latin typeface="Inter"/>
              </a:rPr>
              <a:t>Acceptance check: the repository search and a full crawl find no 'accepted in' or 'valid in' country claim, in any language. The source also shows no '10 minutes', no 'Valid Worldwide', no 'Instant Approval', and no 1949 Convention claim. Every '8 min' line carries the condition from the Terms. Each page with an 8-minute line also says once what the urgent option adds (copy pack S3). If a file is filed, it holds only reviewed entries.</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10 · phase 1</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47</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Phase 1: Days 1 to 30 (trust layer).</a:t>
            </a:r>
          </a:p>
        </p:txBody>
      </p:sp>
      <p:sp>
        <p:nvSpPr>
          <p:cNvPr id="8" name="TextBox 7"/>
          <p:cNvSpPr txBox="1"/>
          <p:nvPr/>
        </p:nvSpPr>
        <p:spPr>
          <a:xfrm>
            <a:off x="548640" y="1965960"/>
            <a:ext cx="10058400" cy="4206240"/>
          </a:xfrm>
          <a:prstGeom prst="rect">
            <a:avLst/>
          </a:prstGeom>
          <a:noFill/>
          <a:effectLst/>
        </p:spPr>
        <p:txBody>
          <a:bodyPr wrap="square" lIns="0" rIns="0" tIns="0" bIns="0">
            <a:spAutoFit/>
          </a:bodyPr>
          <a:lstStyle/>
          <a:p>
            <a:pPr algn="l">
              <a:lnSpc>
                <a:spcPct val="120000"/>
              </a:lnSpc>
              <a:spcAft>
                <a:spcPts val="1100"/>
              </a:spcAft>
            </a:pPr>
            <a:r>
              <a:rPr sz="1200" b="0">
                <a:solidFill>
                  <a:srgbClr val="F5F5F7"/>
                </a:solidFill>
                <a:latin typeface="Inter"/>
              </a:rPr>
              <a:t>Step 1. Ship the authorship layer: named entity, physical address, named author and reviewer, schema. Why: no page names a person, on a topic where the rater guidelines check who stands behind the advice (Part 3.5). Until a named person is approved, keep the 73 keep pages on an 'EITA editorial team' byline with a named reviewer role.</a:t>
            </a:r>
          </a:p>
          <a:p>
            <a:pPr algn="l">
              <a:lnSpc>
                <a:spcPct val="120000"/>
              </a:lnSpc>
              <a:spcAft>
                <a:spcPts val="1100"/>
              </a:spcAft>
            </a:pPr>
            <a:r>
              <a:rPr sz="1200" b="0">
                <a:solidFill>
                  <a:srgbClr val="F5F5F7"/>
                </a:solidFill>
                <a:latin typeface="Inter"/>
              </a:rPr>
              <a:t>Step 2. Start the reviews program. Confirm the Trustpilot plan first, then turn on automatic invitations. Reply to 100% of new negative reviews within 48 hours.</a:t>
            </a:r>
          </a:p>
          <a:p>
            <a:pPr algn="l">
              <a:lnSpc>
                <a:spcPct val="120000"/>
              </a:lnSpc>
              <a:spcAft>
                <a:spcPts val="1100"/>
              </a:spcAft>
            </a:pPr>
            <a:r>
              <a:rPr sz="1200" b="0">
                <a:solidFill>
                  <a:srgbClr val="F5F5F7"/>
                </a:solidFill>
                <a:latin typeface="Inter"/>
              </a:rPr>
              <a:t>Step 3. Publish /is-e-ita-legit. Answer in the first paragraph. Publish /reviews as 1 canonical page. Also publish an About page and a real contact page. Why: checkout collects card details and license scans, yet /about-us/ returns 404 and the only 'Contact Us' link opens the portal login (Part 3.4). Keep the eitalicense.com clone down. It returned 403 on 2026-10-05. If it comes back, 301 each of its pages to the matching e-ita.org page.</a:t>
            </a:r>
          </a:p>
          <a:p>
            <a:pPr algn="l">
              <a:lnSpc>
                <a:spcPct val="120000"/>
              </a:lnSpc>
              <a:spcAft>
                <a:spcPts val="1100"/>
              </a:spcAft>
            </a:pPr>
            <a:r>
              <a:rPr sz="1200" b="0">
                <a:solidFill>
                  <a:srgbClr val="F5F5F7"/>
                </a:solidFill>
                <a:latin typeface="Inter"/>
              </a:rPr>
              <a:t>Step 4. Write the crawler decision down in 1 paragraph. Keep the search and user crawlers open. Allow GPTBot and ClaudeBot if E-ITA wants its pages in what those models learn. Keep Bytespider blocked, because no official IP list exists to verify it. Verify bots by IP address, not by user-agent string alone. If E-ITA wants it, publish /llms.txt as plain text. This step is optional. Add Organization and WebSite JSON-LD to the homepage, with the legal name.</a:t>
            </a:r>
          </a:p>
          <a:p>
            <a:pPr algn="l">
              <a:lnSpc>
                <a:spcPct val="120000"/>
              </a:lnSpc>
              <a:spcAft>
                <a:spcPts val="1100"/>
              </a:spcAft>
            </a:pPr>
            <a:r>
              <a:rPr sz="1200" b="0">
                <a:solidFill>
                  <a:srgbClr val="F5F5F7"/>
                </a:solidFill>
                <a:latin typeface="Inter"/>
              </a:rPr>
              <a:t>Acceptance check: every rewritten page shows a named author and reviewer with working bio links. Every keep page shows at least the editorial-team byline, linked to the About page. A probe with each of the 5 search and user crawlers returns 200, and so does each training crawler the decision allows.</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10 · phase 2</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48</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Phase 2: Days 30 to 90 (content rebuild).</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The content rebuild replaces the templated country pages with pages a rater can tell apart. Clone the model pages, and do not invent a new shape. Ship the 25 order-bearing pages first.</a:t>
            </a:r>
          </a:p>
          <a:p>
            <a:pPr algn="l">
              <a:lnSpc>
                <a:spcPct val="120000"/>
              </a:lnSpc>
              <a:spcAft>
                <a:spcPts val="1100"/>
              </a:spcAft>
            </a:pPr>
            <a:r>
              <a:rPr sz="1250" b="0">
                <a:solidFill>
                  <a:srgbClr val="F5F5F7"/>
                </a:solidFill>
                <a:latin typeface="Inter"/>
              </a:rPr>
              <a:t>At least 10 facts that appear on no other country page. At least 6 primary sources, each with an accessed date. Below 30% shared n-gram overlap with every sibling page. A named author and reviewer. Plan for about 800 to 1,500 words. It is not a pass mark.</a:t>
            </a:r>
          </a:p>
          <a:p>
            <a:pPr algn="l">
              <a:lnSpc>
                <a:spcPct val="120000"/>
              </a:lnSpc>
              <a:spcAft>
                <a:spcPts val="1100"/>
              </a:spcAft>
            </a:pPr>
            <a:r>
              <a:rPr sz="1250" b="0">
                <a:solidFill>
                  <a:srgbClr val="F5F5F7"/>
                </a:solidFill>
                <a:latin typeface="Inter"/>
              </a:rPr>
              <a:t>Replace multi-year SKUs with renewal plans. Build the country-guide program on original data. Who: the developer patches the locale template once.</a:t>
            </a:r>
          </a:p>
          <a:p>
            <a:pPr algn="l">
              <a:lnSpc>
                <a:spcPct val="120000"/>
              </a:lnSpc>
              <a:spcAft>
                <a:spcPts val="1100"/>
              </a:spcAft>
            </a:pPr>
            <a:r>
              <a:rPr sz="1250" b="0">
                <a:solidFill>
                  <a:srgbClr val="F5F5F7"/>
                </a:solidFill>
                <a:latin typeface="Inter"/>
              </a:rPr>
              <a:t>The Content Skill Walkthrough deck shows the cycle end to end.</a:t>
            </a:r>
          </a:p>
        </p:txBody>
      </p:sp>
      <p:pic>
        <p:nvPicPr>
          <p:cNvPr id="9" name="Picture 8" descr="d-citation.png"/>
          <p:cNvPicPr>
            <a:picLocks noChangeAspect="1"/>
          </p:cNvPicPr>
          <p:nvPr/>
        </p:nvPicPr>
        <p:blipFill>
          <a:blip r:embed="rId2"/>
          <a:stretch>
            <a:fillRect/>
          </a:stretch>
        </p:blipFill>
        <p:spPr>
          <a:xfrm>
            <a:off x="5641685" y="1783080"/>
            <a:ext cx="4974660" cy="4526280"/>
          </a:xfrm>
          <a:prstGeom prst="rect">
            <a:avLst/>
          </a:prstGeom>
          <a:ln w="12700">
            <a:solidFill>
              <a:srgbClr val="2A2A30"/>
            </a:solidFill>
          </a:ln>
          <a:effectLst/>
        </p:spPr>
      </p:pic>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10 · the citation standard</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49</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The citation standard.</a:t>
            </a:r>
          </a:p>
        </p:txBody>
      </p:sp>
      <p:sp>
        <p:nvSpPr>
          <p:cNvPr id="8" name="TextBox 7"/>
          <p:cNvSpPr txBox="1"/>
          <p:nvPr/>
        </p:nvSpPr>
        <p:spPr>
          <a:xfrm>
            <a:off x="548640" y="1965960"/>
            <a:ext cx="10058400" cy="420624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Every rebuilt page stands on citations. The IDP topic is YMYL, so the scrutiny standard is high. The rule of thumb: the official source wins. When sources conflict, the page states the conflict and defers to the more authoritative source.</a:t>
            </a:r>
          </a:p>
          <a:p>
            <a:pPr algn="l">
              <a:lnSpc>
                <a:spcPct val="120000"/>
              </a:lnSpc>
              <a:spcAft>
                <a:spcPts val="1100"/>
              </a:spcAft>
            </a:pPr>
            <a:r>
              <a:rPr sz="1250" b="0">
                <a:solidFill>
                  <a:srgbClr val="F5F5F7"/>
                </a:solidFill>
                <a:latin typeface="Inter"/>
              </a:rPr>
              <a:t>The whitelist: approved sources by claim type. Trace every acceptance claim to convention status or an issuer of record, never to marketing copy.</a:t>
            </a:r>
          </a:p>
          <a:p>
            <a:pPr algn="l">
              <a:lnSpc>
                <a:spcPct val="120000"/>
              </a:lnSpc>
              <a:spcAft>
                <a:spcPts val="1100"/>
              </a:spcAft>
            </a:pPr>
            <a:r>
              <a:rPr sz="1250" b="0">
                <a:solidFill>
                  <a:srgbClr val="F5F5F7"/>
                </a:solidFill>
                <a:latin typeface="Inter"/>
              </a:rPr>
              <a:t>The blacklist: source types to never cite. Rival IDP vendors. A citation endorses a competitor. Lookalike and scam operators. Wikipedia, Wikisource, and mirrors. Expat and travel blogs. Forums and Q&amp;A sites. Scraped or stale aggregators. Sites that sell coverage.</a:t>
            </a:r>
          </a:p>
          <a:p>
            <a:pPr algn="l">
              <a:lnSpc>
                <a:spcPct val="120000"/>
              </a:lnSpc>
              <a:spcAft>
                <a:spcPts val="1100"/>
              </a:spcAft>
            </a:pPr>
            <a:r>
              <a:rPr sz="1250" b="0">
                <a:solidFill>
                  <a:srgbClr val="F5F5F7"/>
                </a:solidFill>
                <a:latin typeface="Inter"/>
              </a:rPr>
              <a:t>Carry at least 6 primary outbound citations per country page, one for each source type in the coverage rule. That includes at least 1 government or club authority and 1 rental company source. Cite the specific statute or page, not the domain home page. Keep the citation next to the claim it supports, in the same passage.</a:t>
            </a:r>
          </a:p>
          <a:p>
            <a:pPr algn="l">
              <a:lnSpc>
                <a:spcPct val="120000"/>
              </a:lnSpc>
              <a:spcAft>
                <a:spcPts val="1100"/>
              </a:spcAft>
            </a:pPr>
            <a:r>
              <a:rPr sz="1250" b="0">
                <a:solidFill>
                  <a:srgbClr val="F5F5F7"/>
                </a:solidFill>
                <a:latin typeface="Inter"/>
              </a:rPr>
              <a:t>Every source line carries an accessed date in YYYY-MM-DD form. Re-verify the 10 first-batch pages (the priority markets) monthly and all other country pages quarterly. Reflect any source change within 30 days, with a change-log entry.</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10 · phase 3</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50</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Phase 3: Days 90 to 180 (entity building).</a:t>
            </a:r>
          </a:p>
        </p:txBody>
      </p:sp>
      <p:sp>
        <p:nvSpPr>
          <p:cNvPr id="8" name="TextBox 7"/>
          <p:cNvSpPr txBox="1"/>
          <p:nvPr/>
        </p:nvSpPr>
        <p:spPr>
          <a:xfrm>
            <a:off x="548640" y="1965960"/>
            <a:ext cx="10058400" cy="4206240"/>
          </a:xfrm>
          <a:prstGeom prst="rect">
            <a:avLst/>
          </a:prstGeom>
          <a:noFill/>
          <a:effectLst/>
        </p:spPr>
        <p:txBody>
          <a:bodyPr wrap="square" lIns="0" rIns="0" tIns="0" bIns="0">
            <a:spAutoFit/>
          </a:bodyPr>
          <a:lstStyle/>
          <a:p>
            <a:pPr algn="l">
              <a:lnSpc>
                <a:spcPct val="120000"/>
              </a:lnSpc>
              <a:spcAft>
                <a:spcPts val="1100"/>
              </a:spcAft>
            </a:pPr>
            <a:r>
              <a:rPr sz="1200" b="0">
                <a:solidFill>
                  <a:srgbClr val="F5F5F7"/>
                </a:solidFill>
                <a:latin typeface="Inter"/>
              </a:rPr>
              <a:t>Step 1. Stand up tracking before recruiting anyone. Recruit rental agencies first, because the buyer's moment of need is the rental counter. Vet every partner before approval for a real business and real traffic. Put the disclosure clause in partner terms from day one: partners must disclose the paid connection (16 CFR 255.5(a)). Never buy links for ranking. Why affiliates: from 2026-10-05, Google's government documents and services ads policy limits those ads to authorized providers.</a:t>
            </a:r>
          </a:p>
          <a:p>
            <a:pPr algn="l">
              <a:lnSpc>
                <a:spcPct val="120000"/>
              </a:lnSpc>
              <a:spcAft>
                <a:spcPts val="1100"/>
              </a:spcAft>
            </a:pPr>
            <a:r>
              <a:rPr sz="1200" b="0">
                <a:solidFill>
                  <a:srgbClr val="F5F5F7"/>
                </a:solidFill>
                <a:latin typeface="Inter"/>
              </a:rPr>
              <a:t>Step 2. 301 every dead URL that still holds external links to the live page that now carries the linked content. Bulk redirects to the homepage discard the topical signal that made the link worth having. Run unlinked-mention reclamation on coverage that names the brand without a link. Warm requests convert at 15% to 40%. Check the 4 alias domains for their own history: past content and outside links.</a:t>
            </a:r>
          </a:p>
          <a:p>
            <a:pPr algn="l">
              <a:lnSpc>
                <a:spcPct val="120000"/>
              </a:lnSpc>
              <a:spcAft>
                <a:spcPts val="1100"/>
              </a:spcAft>
            </a:pPr>
            <a:r>
              <a:rPr sz="1200" b="0">
                <a:solidFill>
                  <a:srgbClr val="F5F5F7"/>
                </a:solidFill>
                <a:latin typeface="Inter"/>
              </a:rPr>
              <a:t>Step 3. Open a news-and-guides section under named authors, with the sourcing rules and citation standard. Ship 1 maintained dataset per quarter, built on official sources. The first candidate is a country-by-country table of what a visiting driver needs. Pitch original data only. Cap each campaign at about 100 personalized sends.</a:t>
            </a:r>
          </a:p>
          <a:p>
            <a:pPr algn="l">
              <a:lnSpc>
                <a:spcPct val="120000"/>
              </a:lnSpc>
              <a:spcAft>
                <a:spcPts val="1100"/>
              </a:spcAft>
            </a:pPr>
            <a:r>
              <a:rPr sz="1200" b="0">
                <a:solidFill>
                  <a:srgbClr val="F5F5F7"/>
                </a:solidFill>
                <a:latin typeface="Inter"/>
              </a:rPr>
              <a:t>Stay out of Reddit while the 2022 scam thread stands. Participation now reads as astroturfing. After the claims fix is verified and the thread's premise is weakened, start the real-person answering program. Use 1 named account with 30+ days of genuine participation before any brand mention. Put a disclosure line in every brand-adjacent answer. Post mentions, not links.</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10 · phase 4</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51</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Phase 4: Ongoing (measurement cadence).</a:t>
            </a:r>
          </a:p>
        </p:txBody>
      </p:sp>
      <p:sp>
        <p:nvSpPr>
          <p:cNvPr id="8" name="TextBox 7"/>
          <p:cNvSpPr txBox="1"/>
          <p:nvPr/>
        </p:nvSpPr>
        <p:spPr>
          <a:xfrm>
            <a:off x="548640" y="1965960"/>
            <a:ext cx="10058400" cy="420624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Recovery is declared by data, not by effort. Part 7 sets the scorecard in advance, with 6 readiness checks and the weekly numbers. Google's September 2026 spam update started on 2026-09-24, with a rollout of up to two weeks. No read uses days inside the rollout.</a:t>
            </a:r>
          </a:p>
          <a:p>
            <a:pPr algn="l">
              <a:lnSpc>
                <a:spcPct val="120000"/>
              </a:lnSpc>
              <a:spcAft>
                <a:spcPts val="1100"/>
              </a:spcAft>
            </a:pPr>
            <a:r>
              <a:rPr sz="1250" b="0">
                <a:solidFill>
                  <a:srgbClr val="F5F5F7"/>
                </a:solidFill>
                <a:latin typeface="Inter"/>
              </a:rPr>
              <a:t>'Making changes may help a site improve if our automated systems learn over a period of months that the site complies with our spam policies.' The timeline runs through months, not days.</a:t>
            </a:r>
          </a:p>
          <a:p>
            <a:pPr algn="l">
              <a:lnSpc>
                <a:spcPct val="120000"/>
              </a:lnSpc>
              <a:spcAft>
                <a:spcPts val="1100"/>
              </a:spcAft>
            </a:pPr>
            <a:r>
              <a:rPr sz="1250" b="0">
                <a:solidFill>
                  <a:srgbClr val="F5F5F7"/>
                </a:solidFill>
                <a:latin typeface="Inter"/>
              </a:rPr>
              <a:t>Sequencing principle: do not re-order the phases to front-load content work. Why: a rewrite cannot ship until its named author and reviewer exist (Phase 1, step 1). Rewrites also build on the corrected claims from Phase 0.</a:t>
            </a:r>
          </a:p>
          <a:p>
            <a:pPr algn="l">
              <a:lnSpc>
                <a:spcPct val="120000"/>
              </a:lnSpc>
              <a:spcAft>
                <a:spcPts val="1100"/>
              </a:spcAft>
            </a:pPr>
            <a:r>
              <a:rPr sz="1250" b="0">
                <a:solidFill>
                  <a:srgbClr val="F5F5F7"/>
                </a:solidFill>
                <a:latin typeface="Inter"/>
              </a:rPr>
              <a:t>Read Part 7 before the removals start. The expected dip starts as soon as the removed pages go. In the recommended order, expect traffic to dip from 2026-10-19 to 2026-12-06 while removed pages leave the index. The plan names that dip in advance so it is not misread as failure.</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11 · readiness gates</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52</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0 of 6 readiness gates green on 2026-09-17.</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These gates measure deploy state, not traffic. Each is a yes-or-no probe. None was green on 2026-09-17, the pre-remediation state. Gate 1 is partial. Gates 5 and 6 carry the recovery work: the page cut and the claims fix.</a:t>
            </a:r>
          </a:p>
          <a:p>
            <a:pPr algn="l">
              <a:lnSpc>
                <a:spcPct val="120000"/>
              </a:lnSpc>
              <a:spcAft>
                <a:spcPts val="1100"/>
              </a:spcAft>
            </a:pPr>
            <a:r>
              <a:rPr sz="1250" b="0">
                <a:solidFill>
                  <a:srgbClr val="F5F5F7"/>
                </a:solidFill>
                <a:latin typeface="Inter"/>
              </a:rPr>
              <a:t>Every threshold in Part 7 was set before any recovery data existed. Do not move them after the fact.</a:t>
            </a:r>
          </a:p>
        </p:txBody>
      </p:sp>
      <p:pic>
        <p:nvPicPr>
          <p:cNvPr id="9" name="Picture 8" descr="d-gates.png"/>
          <p:cNvPicPr>
            <a:picLocks noChangeAspect="1"/>
          </p:cNvPicPr>
          <p:nvPr/>
        </p:nvPicPr>
        <p:blipFill>
          <a:blip r:embed="rId2"/>
          <a:stretch>
            <a:fillRect/>
          </a:stretch>
        </p:blipFill>
        <p:spPr>
          <a:xfrm>
            <a:off x="5051145" y="1783080"/>
            <a:ext cx="6155740" cy="4526280"/>
          </a:xfrm>
          <a:prstGeom prst="rect">
            <a:avLst/>
          </a:prstGeom>
          <a:ln w="12700">
            <a:solidFill>
              <a:srgbClr val="2A2A30"/>
            </a:solidFill>
          </a:ln>
          <a:effectLst/>
        </p:spPr>
      </p:pic>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11 · scorecard</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53</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Scorecard.</a:t>
            </a:r>
          </a:p>
        </p:txBody>
      </p:sp>
      <p:sp>
        <p:nvSpPr>
          <p:cNvPr id="8" name="TextBox 7"/>
          <p:cNvSpPr txBox="1"/>
          <p:nvPr/>
        </p:nvSpPr>
        <p:spPr>
          <a:xfrm>
            <a:off x="548640" y="1965960"/>
            <a:ext cx="3794760" cy="429768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Part 7 sets the scorecard in advance, with 6 readiness checks and the weekly numbers.</a:t>
            </a:r>
          </a:p>
          <a:p>
            <a:pPr algn="l">
              <a:lnSpc>
                <a:spcPct val="120000"/>
              </a:lnSpc>
              <a:spcAft>
                <a:spcPts val="1100"/>
              </a:spcAft>
            </a:pPr>
            <a:r>
              <a:rPr sz="1250" b="0">
                <a:solidFill>
                  <a:srgbClr val="F5F5F7"/>
                </a:solidFill>
                <a:latin typeface="Inter"/>
              </a:rPr>
              <a:t>These rules decide what the numbers mean. They are fixed in advance so no one re-reads them after the fact.</a:t>
            </a:r>
          </a:p>
        </p:txBody>
      </p:sp>
      <p:pic>
        <p:nvPicPr>
          <p:cNvPr id="9" name="Picture 8" descr="d-scorecard.png"/>
          <p:cNvPicPr>
            <a:picLocks noChangeAspect="1"/>
          </p:cNvPicPr>
          <p:nvPr/>
        </p:nvPicPr>
        <p:blipFill>
          <a:blip r:embed="rId2"/>
          <a:stretch>
            <a:fillRect/>
          </a:stretch>
        </p:blipFill>
        <p:spPr>
          <a:xfrm>
            <a:off x="5302772" y="1783080"/>
            <a:ext cx="5652487" cy="4526280"/>
          </a:xfrm>
          <a:prstGeom prst="rect">
            <a:avLst/>
          </a:prstGeom>
          <a:ln w="12700">
            <a:solidFill>
              <a:srgbClr val="2A2A30"/>
            </a:solidFill>
          </a:ln>
          <a:effectLst/>
        </p:spPr>
      </p:pic>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11 · the checks</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54</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The weekly and monthly checks.</a:t>
            </a:r>
          </a:p>
        </p:txBody>
      </p:sp>
      <p:sp>
        <p:nvSpPr>
          <p:cNvPr id="8" name="TextBox 7"/>
          <p:cNvSpPr txBox="1"/>
          <p:nvPr/>
        </p:nvSpPr>
        <p:spPr>
          <a:xfrm>
            <a:off x="548640" y="1965960"/>
            <a:ext cx="10058400" cy="420624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Run these every Monday. GSC data inside the last 72 hours is partial. Read through the latest complete day only. Clicks/day vs the 30.9 baseline. Sum the last 7 complete days. Divide by 7. Compare to 30.9, the post-collapse floor, and to the 270 plateau path.</a:t>
            </a:r>
          </a:p>
          <a:p>
            <a:pPr algn="l">
              <a:lnSpc>
                <a:spcPct val="120000"/>
              </a:lnSpc>
              <a:spcAft>
                <a:spcPts val="1100"/>
              </a:spcAft>
            </a:pPr>
            <a:r>
              <a:rPr sz="1250" b="0">
                <a:solidFill>
                  <a:srgbClr val="F5F5F7"/>
                </a:solidFill>
                <a:latin typeface="Inter"/>
              </a:rPr>
              <a:t>Index coverage. Record total indexed. Expect the count to fall toward the surviving page set during 2026-10-19 to 2026-11-15. A rise in 'Crawled - currently not indexed' among kept or rewritten pages is a stop signal. Why: none of the 438 monitored URLs sat there on 2026-09-29, so a kept page landing there means Google read it and refused it. If it happens, pause the rewrite schedule and inspect the first affected URLs.</a:t>
            </a:r>
          </a:p>
          <a:p>
            <a:pPr algn="l">
              <a:lnSpc>
                <a:spcPct val="120000"/>
              </a:lnSpc>
              <a:spcAft>
                <a:spcPts val="1100"/>
              </a:spcAft>
            </a:pPr>
            <a:r>
              <a:rPr sz="1250" b="0">
                <a:solidFill>
                  <a:srgbClr val="F5F5F7"/>
                </a:solidFill>
                <a:latin typeface="Inter"/>
              </a:rPr>
              <a:t>Review velocity. Record new reviews, the 1-star share (baseline 11%), and the reply rate on negatives (target 100% within 48 hours).</a:t>
            </a:r>
          </a:p>
          <a:p>
            <a:pPr algn="l">
              <a:lnSpc>
                <a:spcPct val="120000"/>
              </a:lnSpc>
              <a:spcAft>
                <a:spcPts val="1100"/>
              </a:spcAft>
            </a:pPr>
            <a:r>
              <a:rPr sz="1250" b="0">
                <a:solidFill>
                  <a:srgbClr val="F5F5F7"/>
                </a:solidFill>
                <a:latin typeface="Inter"/>
              </a:rPr>
              <a:t>Order tracking. E-ITA's order dashboard, daily. Zero on any day is a tracking alarm, not a sales event. In GA4, record the '(not set)' share of orders. It is 58.3% today (Part 5.5). Above 65% is amber, because attribution is getting worse. A falling share means attribution is recovering.</a:t>
            </a:r>
          </a:p>
          <a:p>
            <a:pPr algn="l">
              <a:lnSpc>
                <a:spcPct val="120000"/>
              </a:lnSpc>
              <a:spcAft>
                <a:spcPts val="1100"/>
              </a:spcAft>
            </a:pPr>
            <a:r>
              <a:rPr sz="1250" b="0">
                <a:solidFill>
                  <a:srgbClr val="F5F5F7"/>
                </a:solidFill>
                <a:latin typeface="Inter"/>
              </a:rPr>
              <a:t>On the first Monday of each month, ask ChatGPT, Gemini, Perplexity, and Claude the early-September questions again. Log 3 things per engine: the verdict, the sources it cites, and whether any first-party page is cited. A gate that was green and turns red is a deploy regression. Fix it before any new work ships. Compare to 33.60, the collapse-window value, and to 9.40, the pre-break reference.</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11 · decision rules</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55</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Decision rules.</a:t>
            </a:r>
          </a:p>
        </p:txBody>
      </p:sp>
      <p:sp>
        <p:nvSpPr>
          <p:cNvPr id="8" name="TextBox 7"/>
          <p:cNvSpPr txBox="1"/>
          <p:nvPr/>
        </p:nvSpPr>
        <p:spPr>
          <a:xfrm>
            <a:off x="548640" y="1965960"/>
            <a:ext cx="10058400" cy="4206240"/>
          </a:xfrm>
          <a:prstGeom prst="rect">
            <a:avLst/>
          </a:prstGeom>
          <a:noFill/>
          <a:effectLst/>
        </p:spPr>
        <p:txBody>
          <a:bodyPr wrap="square" lIns="0" rIns="0" tIns="0" bIns="0">
            <a:spAutoFit/>
          </a:bodyPr>
          <a:lstStyle/>
          <a:p>
            <a:pPr algn="l">
              <a:lnSpc>
                <a:spcPct val="120000"/>
              </a:lnSpc>
              <a:spcAft>
                <a:spcPts val="1100"/>
              </a:spcAft>
            </a:pPr>
            <a:r>
              <a:rPr sz="1200" b="0">
                <a:solidFill>
                  <a:srgbClr val="F5F5F7"/>
                </a:solidFill>
                <a:latin typeface="Inter"/>
              </a:rPr>
              <a:t>Lift candidate. The 7-day rolling clicks/day rises more than 20% above the trailing 28-day mean. It also stays above the 30.9 floor. It holds 7 or more days, confirmed only after a named update completes. A rebound from the expected dip alone is not a lift. This rule is the only authority for declaring recovery. Why 20% and 7 days: the June 2026 update cut clicks 22.4% over its 3-day window, then rebounded within 4 days (Part 2.3c).</a:t>
            </a:r>
          </a:p>
          <a:p>
            <a:pPr algn="l">
              <a:lnSpc>
                <a:spcPct val="120000"/>
              </a:lnSpc>
              <a:spcAft>
                <a:spcPts val="1100"/>
              </a:spcAft>
            </a:pPr>
            <a:r>
              <a:rPr sz="1200" b="0">
                <a:solidFill>
                  <a:srgbClr val="F5F5F7"/>
                </a:solidFill>
                <a:latin typeface="Inter"/>
              </a:rPr>
              <a:t>Expected dip. It starts with the stage 4 deploy and lasts about 7 weeks. In the recommended order that is 2026-10-19 to 2026-12-06. Clicks below the 30.9 floor are expected in that window while kills and folds leave the index. It is amber if the 7-day rolling value falls below 15 for 7 straight days. It is red if it stays below 15 for 14 days. In that case, audit redirects and tracking first.</a:t>
            </a:r>
          </a:p>
          <a:p>
            <a:pPr algn="l">
              <a:lnSpc>
                <a:spcPct val="120000"/>
              </a:lnSpc>
              <a:spcAft>
                <a:spcPts val="1100"/>
              </a:spcAft>
            </a:pPr>
            <a:r>
              <a:rPr sz="1200" b="0">
                <a:solidFill>
                  <a:srgbClr val="F5F5F7"/>
                </a:solidFill>
                <a:latin typeface="Inter"/>
              </a:rPr>
              <a:t>5 positions better than the trailing 28-day mean, held 14 days, means suppression is lifting. Probe impressions stay at or below 1,269 per day on each of those days. No named spam or core update is mid-rollout in the window.</a:t>
            </a:r>
          </a:p>
          <a:p>
            <a:pPr algn="l">
              <a:lnSpc>
                <a:spcPct val="120000"/>
              </a:lnSpc>
              <a:spcAft>
                <a:spcPts val="1100"/>
              </a:spcAft>
            </a:pPr>
            <a:r>
              <a:rPr sz="1200" b="0">
                <a:solidFill>
                  <a:srgbClr val="F5F5F7"/>
                </a:solidFill>
                <a:latin typeface="Inter"/>
              </a:rPr>
              <a:t>Brand guardrail. Brand weighted position beyond 10.8 sustained 14 days is amber, and beyond 15 is red. A brand slide re-opens the cause assessment and pauses all recovery reads.</a:t>
            </a:r>
          </a:p>
          <a:p>
            <a:pPr algn="l">
              <a:lnSpc>
                <a:spcPct val="120000"/>
              </a:lnSpc>
              <a:spcAft>
                <a:spcPts val="1100"/>
              </a:spcAft>
            </a:pPr>
            <a:r>
              <a:rPr sz="1200" b="0">
                <a:solidFill>
                  <a:srgbClr val="F5F5F7"/>
                </a:solidFill>
                <a:latin typeface="Inter"/>
              </a:rPr>
              <a:t>Pivot trigger. It is evaluated 28 days after the first named update that completes 28 or more days past a fully green redirect map. Condition 1: generic recovery is below half of brand recovery. Condition 2: rewrite-cohort pages earn 10 or more generic clicks/day while keep-cohort pages earn under 5.</a:t>
            </a:r>
          </a:p>
          <a:p>
            <a:pPr algn="l">
              <a:lnSpc>
                <a:spcPct val="120000"/>
              </a:lnSpc>
              <a:spcAft>
                <a:spcPts val="1100"/>
              </a:spcAft>
            </a:pPr>
            <a:r>
              <a:rPr sz="1200" b="0">
                <a:solidFill>
                  <a:srgbClr val="F5F5F7"/>
                </a:solidFill>
                <a:latin typeface="Inter"/>
              </a:rPr>
              <a:t>Never report a number you did not verify. A reading pulled more than 3 days ago is stale. A check that cannot run reports 'unknown', never 'green'. A gate that passed and later fails is a regression alarm, not a fluke.</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bg>
      <p:bgPr>
        <a:solidFill>
          <a:srgbClr val="0A0A0B"/>
        </a:solidFill>
        <a:effectLst/>
      </p:bgPr>
    </p:bg>
    <p:spTree>
      <p:nvGrpSpPr>
        <p:cNvPr id="1" name=""/>
        <p:cNvGrpSpPr/>
        <p:nvPr/>
      </p:nvGrpSpPr>
      <p:grpSpPr/>
      <p:sp>
        <p:nvSpPr>
          <p:cNvPr id="2" name="TextBox 1"/>
          <p:cNvSpPr txBox="1"/>
          <p:nvPr/>
        </p:nvSpPr>
        <p:spPr>
          <a:xfrm>
            <a:off x="548640" y="365760"/>
            <a:ext cx="3657600" cy="310896"/>
          </a:xfrm>
          <a:prstGeom prst="rect">
            <a:avLst/>
          </a:prstGeom>
          <a:noFill/>
          <a:effectLst/>
        </p:spPr>
        <p:txBody>
          <a:bodyPr wrap="square" lIns="0" rIns="0" tIns="0" bIns="0">
            <a:spAutoFit/>
          </a:bodyPr>
          <a:lstStyle/>
          <a:p>
            <a:pPr algn="l"/>
            <a:r>
              <a:rPr sz="1200" b="1">
                <a:solidFill>
                  <a:srgbClr val="F6D538"/>
                </a:solidFill>
                <a:latin typeface="JetBrains Mono"/>
              </a:rPr>
              <a:t>/winston</a:t>
            </a:r>
          </a:p>
        </p:txBody>
      </p:sp>
      <p:sp>
        <p:nvSpPr>
          <p:cNvPr id="3" name="TextBox 2"/>
          <p:cNvSpPr txBox="1"/>
          <p:nvPr/>
        </p:nvSpPr>
        <p:spPr>
          <a:xfrm>
            <a:off x="548640" y="713232"/>
            <a:ext cx="9601200" cy="256032"/>
          </a:xfrm>
          <a:prstGeom prst="rect">
            <a:avLst/>
          </a:prstGeom>
          <a:noFill/>
          <a:effectLst/>
        </p:spPr>
        <p:txBody>
          <a:bodyPr wrap="square" lIns="0" rIns="0" tIns="0" bIns="0">
            <a:spAutoFit/>
          </a:bodyPr>
          <a:lstStyle/>
          <a:p>
            <a:pPr algn="l"/>
            <a:r>
              <a:rPr sz="900" b="0" spc="260">
                <a:solidFill>
                  <a:srgbClr val="F6D538"/>
                </a:solidFill>
                <a:latin typeface="JetBrains Mono"/>
              </a:rPr>
              <a:t>// next steps</a:t>
            </a:r>
          </a:p>
        </p:txBody>
      </p:sp>
      <p:sp>
        <p:nvSpPr>
          <p:cNvPr id="4" name="Rectangle 3"/>
          <p:cNvSpPr/>
          <p:nvPr/>
        </p:nvSpPr>
        <p:spPr>
          <a:xfrm>
            <a:off x="548640" y="1078992"/>
            <a:ext cx="11094415" cy="10058"/>
          </a:xfrm>
          <a:prstGeom prst="rect">
            <a:avLst/>
          </a:prstGeom>
          <a:solidFill>
            <a:srgbClr val="1F1F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73952"/>
            <a:ext cx="7315200" cy="219456"/>
          </a:xfrm>
          <a:prstGeom prst="rect">
            <a:avLst/>
          </a:prstGeom>
          <a:noFill/>
          <a:effectLst/>
        </p:spPr>
        <p:txBody>
          <a:bodyPr wrap="square" lIns="0" rIns="0" tIns="0" bIns="0">
            <a:spAutoFit/>
          </a:bodyPr>
          <a:lstStyle/>
          <a:p>
            <a:pPr algn="l"/>
            <a:r>
              <a:rPr sz="800" b="0">
                <a:solidFill>
                  <a:srgbClr val="F5F5F7"/>
                </a:solidFill>
                <a:latin typeface="JetBrains Mono"/>
              </a:rPr>
              <a:t>e-ita.org · recovery audit · september 2026</a:t>
            </a:r>
          </a:p>
        </p:txBody>
      </p:sp>
      <p:sp>
        <p:nvSpPr>
          <p:cNvPr id="6" name="TextBox 5"/>
          <p:cNvSpPr txBox="1"/>
          <p:nvPr/>
        </p:nvSpPr>
        <p:spPr>
          <a:xfrm>
            <a:off x="10725912" y="6473952"/>
            <a:ext cx="914400" cy="219456"/>
          </a:xfrm>
          <a:prstGeom prst="rect">
            <a:avLst/>
          </a:prstGeom>
          <a:noFill/>
          <a:effectLst/>
        </p:spPr>
        <p:txBody>
          <a:bodyPr wrap="square" lIns="0" rIns="0" tIns="0" bIns="0">
            <a:spAutoFit/>
          </a:bodyPr>
          <a:lstStyle/>
          <a:p>
            <a:pPr algn="r"/>
            <a:r>
              <a:rPr sz="800" b="0">
                <a:solidFill>
                  <a:srgbClr val="F5F5F7"/>
                </a:solidFill>
                <a:latin typeface="JetBrains Mono"/>
              </a:rPr>
              <a:t>56</a:t>
            </a:r>
          </a:p>
        </p:txBody>
      </p:sp>
      <p:sp>
        <p:nvSpPr>
          <p:cNvPr id="7" name="TextBox 6"/>
          <p:cNvSpPr txBox="1"/>
          <p:nvPr/>
        </p:nvSpPr>
        <p:spPr>
          <a:xfrm>
            <a:off x="548640" y="1261872"/>
            <a:ext cx="11094415" cy="566928"/>
          </a:xfrm>
          <a:prstGeom prst="rect">
            <a:avLst/>
          </a:prstGeom>
          <a:noFill/>
          <a:effectLst/>
        </p:spPr>
        <p:txBody>
          <a:bodyPr wrap="square" lIns="0" rIns="0" tIns="0" bIns="0">
            <a:spAutoFit/>
          </a:bodyPr>
          <a:lstStyle/>
          <a:p>
            <a:pPr algn="l"/>
            <a:r>
              <a:rPr sz="2700" b="1">
                <a:solidFill>
                  <a:srgbClr val="F5F5F7"/>
                </a:solidFill>
                <a:latin typeface="Inter"/>
              </a:rPr>
              <a:t>Your first 14 days.</a:t>
            </a:r>
          </a:p>
        </p:txBody>
      </p:sp>
      <p:sp>
        <p:nvSpPr>
          <p:cNvPr id="8" name="TextBox 7"/>
          <p:cNvSpPr txBox="1"/>
          <p:nvPr/>
        </p:nvSpPr>
        <p:spPr>
          <a:xfrm>
            <a:off x="548640" y="1965960"/>
            <a:ext cx="11094415" cy="4206240"/>
          </a:xfrm>
          <a:prstGeom prst="rect">
            <a:avLst/>
          </a:prstGeom>
          <a:noFill/>
          <a:effectLst/>
        </p:spPr>
        <p:txBody>
          <a:bodyPr wrap="square" lIns="0" rIns="0" tIns="0" bIns="0">
            <a:spAutoFit/>
          </a:bodyPr>
          <a:lstStyle/>
          <a:p>
            <a:pPr algn="l">
              <a:lnSpc>
                <a:spcPct val="120000"/>
              </a:lnSpc>
              <a:spcAft>
                <a:spcPts val="1100"/>
              </a:spcAft>
            </a:pPr>
            <a:r>
              <a:rPr sz="1250" b="0">
                <a:solidFill>
                  <a:srgbClr val="F5F5F7"/>
                </a:solidFill>
                <a:latin typeface="Inter"/>
              </a:rPr>
              <a:t>Freeze the page set. Publish no new country or locale page that the plan does not name. Ship the claims fix. Set the measurement rules. Ship 15 redirects now, and only those 15.</a:t>
            </a:r>
          </a:p>
          <a:p>
            <a:pPr algn="l">
              <a:lnSpc>
                <a:spcPct val="120000"/>
              </a:lnSpc>
              <a:spcAft>
                <a:spcPts val="1100"/>
              </a:spcAft>
            </a:pPr>
            <a:r>
              <a:rPr sz="1250" b="0">
                <a:solidFill>
                  <a:srgbClr val="F5F5F7"/>
                </a:solidFill>
                <a:latin typeface="Inter"/>
              </a:rPr>
              <a:t>Next: Phase 1 begins. Name the authors and reviewers. No rewrite ships without them. Publish an About page and a real contact page. Start the reviews program.</a:t>
            </a:r>
          </a:p>
          <a:p>
            <a:pPr algn="l">
              <a:lnSpc>
                <a:spcPct val="120000"/>
              </a:lnSpc>
              <a:spcAft>
                <a:spcPts val="1100"/>
              </a:spcAft>
            </a:pPr>
            <a:r>
              <a:rPr sz="1250" b="0">
                <a:solidFill>
                  <a:srgbClr val="F5F5F7"/>
                </a:solidFill>
                <a:latin typeface="Inter"/>
              </a:rPr>
              <a:t>The recommended targets are these: every row of the redirect map working by 2026-11-15, and all 70 rewrites live by 2027-01-31. Recovery is judged against thresholds set before any recovery data existed, with a final read on 2027-03-31 (Part 7).</a:t>
            </a:r>
          </a:p>
          <a:p>
            <a:pPr algn="l">
              <a:lnSpc>
                <a:spcPct val="120000"/>
              </a:lnSpc>
              <a:spcAft>
                <a:spcPts val="1100"/>
              </a:spcAft>
            </a:pPr>
            <a:r>
              <a:rPr sz="1250" b="0">
                <a:solidFill>
                  <a:srgbClr val="F5F5F7"/>
                </a:solidFill>
                <a:latin typeface="Inter"/>
              </a:rPr>
              <a:t>Read Search Console movement only after Google marks the September 2026 spam update complete on its status page.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(16:9)</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E-ITA.org Recovery Audit: Deck</dc:title>
  <dc:subject/>
  <dc:creator>Winston Digital</dc:creator>
  <cp:keywords/>
  <dc:description/>
  <cp:lastModifiedBy>Winston Digital</cp:lastModifiedBy>
  <cp:revision>1</cp:revision>
  <dcterms:created xsi:type="dcterms:W3CDTF">2026-09-24T12:00:00Z</dcterms:created>
  <dcterms:modified xsi:type="dcterms:W3CDTF">2026-09-24T12:00:00Z</dcterms:modified>
  <cp:category/>
</cp:coreProperties>
</file>